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0"/>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74" r:id="rId20"/>
    <p:sldId id="276" r:id="rId21"/>
    <p:sldId id="278" r:id="rId22"/>
    <p:sldId id="277" r:id="rId23"/>
    <p:sldId id="279" r:id="rId24"/>
    <p:sldId id="280" r:id="rId25"/>
    <p:sldId id="284" r:id="rId26"/>
    <p:sldId id="281" r:id="rId27"/>
    <p:sldId id="282" r:id="rId28"/>
    <p:sldId id="283" r:id="rId29"/>
    <p:sldId id="285" r:id="rId30"/>
    <p:sldId id="286" r:id="rId31"/>
    <p:sldId id="287" r:id="rId32"/>
    <p:sldId id="288" r:id="rId33"/>
    <p:sldId id="289" r:id="rId34"/>
    <p:sldId id="290" r:id="rId35"/>
    <p:sldId id="291" r:id="rId36"/>
    <p:sldId id="292" r:id="rId37"/>
    <p:sldId id="293" r:id="rId38"/>
    <p:sldId id="29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4" autoAdjust="0"/>
    <p:restoredTop sz="94660"/>
  </p:normalViewPr>
  <p:slideViewPr>
    <p:cSldViewPr snapToGrid="0">
      <p:cViewPr varScale="1">
        <p:scale>
          <a:sx n="51" d="100"/>
          <a:sy n="51" d="100"/>
        </p:scale>
        <p:origin x="816"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184BEC-C9EF-4E22-9F30-78EBBB6BB2C4}" type="datetimeFigureOut">
              <a:rPr lang="en-US" smtClean="0"/>
              <a:t>10/29/2021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B8CB7-A22F-4368-A4AC-55822B239213}" type="slidenum">
              <a:rPr lang="en-US" smtClean="0"/>
              <a:t>‹#›</a:t>
            </a:fld>
            <a:endParaRPr lang="en-US"/>
          </a:p>
        </p:txBody>
      </p:sp>
    </p:spTree>
    <p:extLst>
      <p:ext uri="{BB962C8B-B14F-4D97-AF65-F5344CB8AC3E}">
        <p14:creationId xmlns:p14="http://schemas.microsoft.com/office/powerpoint/2010/main" val="2707118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F8C9F0E2-F848-415D-BF21-FE0D4E556E2E}" type="datetime1">
              <a:rPr lang="en-US" smtClean="0"/>
              <a:t>10/29/2021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D470FA-8EDC-4FC5-BC0E-DDE41F2672E3}" type="datetime1">
              <a:rPr lang="en-US" smtClean="0"/>
              <a:t>10/29/2021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FC43A9-D2C6-4375-98F7-389FFC48E725}" type="datetime1">
              <a:rPr lang="en-US" smtClean="0"/>
              <a:t>10/29/2021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79172F-484C-44F0-9D88-074644ED47FB}" type="datetime1">
              <a:rPr lang="en-US" smtClean="0"/>
              <a:t>10/29/2021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CFF582B-8718-4A00-A8F7-E826462F7CE3}" type="datetime1">
              <a:rPr lang="en-US" smtClean="0"/>
              <a:t>10/29/2021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CFD8F2-4BDC-4E3B-96AC-1EDACE7D3003}" type="datetime1">
              <a:rPr lang="en-US" smtClean="0"/>
              <a:t>10/29/2021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5C7886-7F12-4A6B-BCFA-2E1F63F614F8}" type="datetime1">
              <a:rPr lang="en-US" smtClean="0"/>
              <a:t>10/29/2021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E54EBC-EAC9-4865-9440-63295529B4E6}" type="datetime1">
              <a:rPr lang="en-US" smtClean="0"/>
              <a:t>10/29/2021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5093F7-BBD8-45CC-B2D2-12A1627A21A7}" type="datetime1">
              <a:rPr lang="en-US" smtClean="0"/>
              <a:t>10/29/2021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35143DD-9A7B-4420-9016-08C130798E7A}" type="datetime1">
              <a:rPr lang="en-US" smtClean="0"/>
              <a:t>10/29/2021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6A82BEB-B4E0-4F59-A816-D9A3340C5F5A}" type="datetime1">
              <a:rPr lang="en-US" smtClean="0"/>
              <a:t>10/29/2021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12024BF-DBFF-4E9A-8417-A34424B906DC}" type="datetime1">
              <a:rPr lang="en-US" smtClean="0"/>
              <a:t>10/29/2021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web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web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web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863F7-FCB7-4E3C-BCBE-C416917156BF}"/>
              </a:ext>
            </a:extLst>
          </p:cNvPr>
          <p:cNvSpPr>
            <a:spLocks noGrp="1"/>
          </p:cNvSpPr>
          <p:nvPr>
            <p:ph type="title"/>
          </p:nvPr>
        </p:nvSpPr>
        <p:spPr>
          <a:xfrm>
            <a:off x="822960" y="374525"/>
            <a:ext cx="9601200" cy="614966"/>
          </a:xfrm>
        </p:spPr>
        <p:txBody>
          <a:bodyPr>
            <a:normAutofit fontScale="90000"/>
          </a:bodyPr>
          <a:lstStyle/>
          <a:p>
            <a:r>
              <a:rPr lang="en-US" b="1" i="1" dirty="0">
                <a:solidFill>
                  <a:srgbClr val="FF0000"/>
                </a:solidFill>
                <a:latin typeface="Century" panose="02040604050505020304" pitchFamily="18" charset="0"/>
              </a:rPr>
              <a:t>Introduction</a:t>
            </a:r>
            <a:r>
              <a:rPr lang="en-US" i="1" dirty="0">
                <a:latin typeface="Century" panose="02040604050505020304" pitchFamily="18" charset="0"/>
              </a:rPr>
              <a:t> </a:t>
            </a:r>
          </a:p>
        </p:txBody>
      </p:sp>
      <p:sp>
        <p:nvSpPr>
          <p:cNvPr id="5" name="TextBox 4">
            <a:extLst>
              <a:ext uri="{FF2B5EF4-FFF2-40B4-BE49-F238E27FC236}">
                <a16:creationId xmlns:a16="http://schemas.microsoft.com/office/drawing/2014/main" id="{15BE12F2-996B-431B-8654-85668875AD19}"/>
              </a:ext>
            </a:extLst>
          </p:cNvPr>
          <p:cNvSpPr txBox="1"/>
          <p:nvPr/>
        </p:nvSpPr>
        <p:spPr>
          <a:xfrm>
            <a:off x="1844684" y="2279560"/>
            <a:ext cx="8579476" cy="2554545"/>
          </a:xfrm>
          <a:prstGeom prst="rect">
            <a:avLst/>
          </a:prstGeom>
          <a:noFill/>
        </p:spPr>
        <p:txBody>
          <a:bodyPr wrap="square" rtlCol="0">
            <a:spAutoFit/>
          </a:bodyPr>
          <a:lstStyle/>
          <a:p>
            <a:r>
              <a:rPr lang="en-US" sz="2000" b="0" i="0" dirty="0">
                <a:effectLst/>
                <a:latin typeface="Times New Roman" panose="02020603050405020304" pitchFamily="18" charset="0"/>
                <a:cs typeface="Times New Roman" panose="02020603050405020304" pitchFamily="18" charset="0"/>
              </a:rPr>
              <a:t>Transformer neural networks were first proposed by a Google-led team in 2017 in a widely cited paper titled </a:t>
            </a:r>
            <a:r>
              <a:rPr lang="en-US" sz="2000" b="1" i="0" dirty="0">
                <a:effectLst/>
                <a:latin typeface="Times New Roman" panose="02020603050405020304" pitchFamily="18" charset="0"/>
                <a:cs typeface="Times New Roman" panose="02020603050405020304" pitchFamily="18" charset="0"/>
              </a:rPr>
              <a:t>“</a:t>
            </a:r>
            <a:r>
              <a:rPr lang="en-US" sz="2000" b="1" i="1" dirty="0">
                <a:effectLst/>
                <a:latin typeface="Times New Roman" panose="02020603050405020304" pitchFamily="18" charset="0"/>
                <a:cs typeface="Times New Roman" panose="02020603050405020304" pitchFamily="18" charset="0"/>
              </a:rPr>
              <a:t>Attention Is All You Need”</a:t>
            </a:r>
          </a:p>
          <a:p>
            <a:endParaRPr lang="en-US" sz="2000" b="1" i="1" dirty="0">
              <a:latin typeface="Times New Roman" panose="02020603050405020304" pitchFamily="18" charset="0"/>
              <a:cs typeface="Times New Roman" panose="02020603050405020304" pitchFamily="18" charset="0"/>
            </a:endParaRPr>
          </a:p>
          <a:p>
            <a:endParaRPr lang="en-US" sz="2000" b="1" i="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 transformer neural network can take an input sentence in the form of a sequence of vectors, and converts it into a vector called an encoding, and then decodes it back into another sequence.</a:t>
            </a:r>
          </a:p>
          <a:p>
            <a:endParaRPr lang="en-US" sz="2000" b="1" i="1"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B6FC812-B8D7-40C9-9483-9FF61357AF36}"/>
              </a:ext>
            </a:extLst>
          </p:cNvPr>
          <p:cNvSpPr>
            <a:spLocks noGrp="1"/>
          </p:cNvSpPr>
          <p:nvPr>
            <p:ph type="sldNum" sz="quarter" idx="12"/>
          </p:nvPr>
        </p:nvSpPr>
        <p:spPr/>
        <p:txBody>
          <a:bodyPr/>
          <a:lstStyle/>
          <a:p>
            <a:fld id="{69E57DC2-970A-4B3E-BB1C-7A09969E49DF}" type="slidenum">
              <a:rPr lang="en-US" smtClean="0"/>
              <a:t>1</a:t>
            </a:fld>
            <a:endParaRPr lang="en-US" dirty="0"/>
          </a:p>
        </p:txBody>
      </p:sp>
    </p:spTree>
    <p:extLst>
      <p:ext uri="{BB962C8B-B14F-4D97-AF65-F5344CB8AC3E}">
        <p14:creationId xmlns:p14="http://schemas.microsoft.com/office/powerpoint/2010/main" val="175792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p:cTn id="7"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8"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9"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B745A3A-A54F-4893-A7C0-0D9CEB3D62F6}"/>
              </a:ext>
            </a:extLst>
          </p:cNvPr>
          <p:cNvSpPr>
            <a:spLocks noGrp="1"/>
          </p:cNvSpPr>
          <p:nvPr>
            <p:ph type="title"/>
          </p:nvPr>
        </p:nvSpPr>
        <p:spPr>
          <a:xfrm>
            <a:off x="679202" y="254127"/>
            <a:ext cx="11268958" cy="1086993"/>
          </a:xfrm>
        </p:spPr>
        <p:txBody>
          <a:bodyPr>
            <a:normAutofit fontScale="90000"/>
          </a:bodyPr>
          <a:lstStyle/>
          <a:p>
            <a:r>
              <a:rPr lang="en-US" b="1" i="1" dirty="0">
                <a:solidFill>
                  <a:srgbClr val="FF0000"/>
                </a:solidFill>
                <a:effectLst/>
                <a:latin typeface="Century" panose="02040604050505020304" pitchFamily="18" charset="0"/>
              </a:rPr>
              <a:t>Self Attention Mechanism in the Transformer</a:t>
            </a:r>
            <a:br>
              <a:rPr lang="en-US" b="1" i="0" dirty="0">
                <a:solidFill>
                  <a:srgbClr val="1D2129"/>
                </a:solidFill>
                <a:effectLst/>
                <a:latin typeface="Ubuntu"/>
              </a:rPr>
            </a:br>
            <a:r>
              <a:rPr lang="en-US" b="1" i="1" dirty="0">
                <a:solidFill>
                  <a:srgbClr val="FF0000"/>
                </a:solidFill>
                <a:latin typeface="Century" panose="02040604050505020304" pitchFamily="18" charset="0"/>
              </a:rPr>
              <a:t> </a:t>
            </a:r>
            <a:br>
              <a:rPr lang="en-US" b="1" i="0" dirty="0">
                <a:solidFill>
                  <a:srgbClr val="222222"/>
                </a:solidFill>
                <a:effectLst/>
                <a:latin typeface="Helvetica Neue"/>
              </a:rPr>
            </a:br>
            <a:endParaRPr lang="en-US" dirty="0"/>
          </a:p>
        </p:txBody>
      </p:sp>
      <p:sp>
        <p:nvSpPr>
          <p:cNvPr id="12" name="TextBox 11">
            <a:extLst>
              <a:ext uri="{FF2B5EF4-FFF2-40B4-BE49-F238E27FC236}">
                <a16:creationId xmlns:a16="http://schemas.microsoft.com/office/drawing/2014/main" id="{8F283915-6D25-4F77-AE11-E5AAE8D2BC5C}"/>
              </a:ext>
            </a:extLst>
          </p:cNvPr>
          <p:cNvSpPr txBox="1"/>
          <p:nvPr/>
        </p:nvSpPr>
        <p:spPr>
          <a:xfrm>
            <a:off x="1246381" y="1119277"/>
            <a:ext cx="10134600" cy="1323439"/>
          </a:xfrm>
          <a:prstGeom prst="rect">
            <a:avLst/>
          </a:prstGeom>
          <a:noFill/>
        </p:spPr>
        <p:txBody>
          <a:bodyPr wrap="square">
            <a:spAutoFit/>
          </a:bodyPr>
          <a:lstStyle/>
          <a:p>
            <a:r>
              <a:rPr lang="en-US" sz="2000" b="0" i="0" dirty="0">
                <a:solidFill>
                  <a:srgbClr val="292929"/>
                </a:solidFill>
                <a:effectLst/>
                <a:latin typeface="Times New Roman" panose="02020603050405020304" pitchFamily="18" charset="0"/>
                <a:cs typeface="Times New Roman" panose="02020603050405020304" pitchFamily="18" charset="0"/>
              </a:rPr>
              <a:t>A self-attention module takes in </a:t>
            </a:r>
            <a:r>
              <a:rPr lang="en-US" sz="2000" b="0" i="1" dirty="0">
                <a:solidFill>
                  <a:srgbClr val="292929"/>
                </a:solidFill>
                <a:effectLst/>
                <a:latin typeface="Times New Roman" panose="02020603050405020304" pitchFamily="18" charset="0"/>
                <a:cs typeface="Times New Roman" panose="02020603050405020304" pitchFamily="18" charset="0"/>
              </a:rPr>
              <a:t>n</a:t>
            </a:r>
            <a:r>
              <a:rPr lang="en-US" sz="2000" b="0" i="0" dirty="0">
                <a:solidFill>
                  <a:srgbClr val="292929"/>
                </a:solidFill>
                <a:effectLst/>
                <a:latin typeface="Times New Roman" panose="02020603050405020304" pitchFamily="18" charset="0"/>
                <a:cs typeface="Times New Roman" panose="02020603050405020304" pitchFamily="18" charset="0"/>
              </a:rPr>
              <a:t> inputs, and returns </a:t>
            </a:r>
            <a:r>
              <a:rPr lang="en-US" sz="2000" b="0" i="1" dirty="0">
                <a:solidFill>
                  <a:srgbClr val="292929"/>
                </a:solidFill>
                <a:effectLst/>
                <a:latin typeface="Times New Roman" panose="02020603050405020304" pitchFamily="18" charset="0"/>
                <a:cs typeface="Times New Roman" panose="02020603050405020304" pitchFamily="18" charset="0"/>
              </a:rPr>
              <a:t>n </a:t>
            </a:r>
            <a:r>
              <a:rPr lang="en-US" sz="2000" b="0" i="0" dirty="0">
                <a:solidFill>
                  <a:srgbClr val="292929"/>
                </a:solidFill>
                <a:effectLst/>
                <a:latin typeface="Times New Roman" panose="02020603050405020304" pitchFamily="18" charset="0"/>
                <a:cs typeface="Times New Roman" panose="02020603050405020304" pitchFamily="18" charset="0"/>
              </a:rPr>
              <a:t>outputs. In </a:t>
            </a:r>
            <a:r>
              <a:rPr lang="en-US" sz="2000" b="1" i="0" dirty="0">
                <a:solidFill>
                  <a:srgbClr val="292929"/>
                </a:solidFill>
                <a:effectLst/>
                <a:latin typeface="Times New Roman" panose="02020603050405020304" pitchFamily="18" charset="0"/>
                <a:cs typeface="Times New Roman" panose="02020603050405020304" pitchFamily="18" charset="0"/>
              </a:rPr>
              <a:t>layman’s</a:t>
            </a:r>
            <a:r>
              <a:rPr lang="en-US" sz="2000" b="0" i="0" dirty="0">
                <a:solidFill>
                  <a:srgbClr val="292929"/>
                </a:solidFill>
                <a:effectLst/>
                <a:latin typeface="Times New Roman" panose="02020603050405020304" pitchFamily="18" charset="0"/>
                <a:cs typeface="Times New Roman" panose="02020603050405020304" pitchFamily="18" charset="0"/>
              </a:rPr>
              <a:t> terms, the self-attention mechanism allows the inputs to interact with each other (“self”) and find out who they should pay more attention to (“attention”). The outputs are aggregates of these interactions and attention scores.</a:t>
            </a:r>
            <a:endParaRPr 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9319FD78-4D6F-453E-AEBE-E684C6E85231}"/>
              </a:ext>
            </a:extLst>
          </p:cNvPr>
          <p:cNvSpPr txBox="1"/>
          <p:nvPr/>
        </p:nvSpPr>
        <p:spPr>
          <a:xfrm>
            <a:off x="1246381" y="3092870"/>
            <a:ext cx="7482840" cy="2862322"/>
          </a:xfrm>
          <a:prstGeom prst="rect">
            <a:avLst/>
          </a:prstGeom>
          <a:noFill/>
        </p:spPr>
        <p:txBody>
          <a:bodyPr wrap="square">
            <a:spAutoFit/>
          </a:bodyPr>
          <a:lstStyle/>
          <a:p>
            <a:pPr algn="l"/>
            <a:r>
              <a:rPr lang="en-US" sz="2000" b="0" i="0" dirty="0">
                <a:solidFill>
                  <a:srgbClr val="292929"/>
                </a:solidFill>
                <a:effectLst/>
                <a:latin typeface="Times New Roman" panose="02020603050405020304" pitchFamily="18" charset="0"/>
                <a:cs typeface="Times New Roman" panose="02020603050405020304" pitchFamily="18" charset="0"/>
              </a:rPr>
              <a:t>The illustrations are divided into the following steps:</a:t>
            </a:r>
          </a:p>
          <a:p>
            <a:pPr marL="457200" indent="-457200" algn="l">
              <a:buFont typeface="+mj-lt"/>
              <a:buAutoNum type="arabicPeriod"/>
            </a:pPr>
            <a:r>
              <a:rPr lang="en-US" sz="2000" b="0" i="0" dirty="0">
                <a:solidFill>
                  <a:srgbClr val="292929"/>
                </a:solidFill>
                <a:effectLst/>
                <a:latin typeface="Times New Roman" panose="02020603050405020304" pitchFamily="18" charset="0"/>
                <a:cs typeface="Times New Roman" panose="02020603050405020304" pitchFamily="18" charset="0"/>
              </a:rPr>
              <a:t>Prepare inputs</a:t>
            </a:r>
          </a:p>
          <a:p>
            <a:pPr marL="457200" indent="-457200" algn="l">
              <a:buFont typeface="+mj-lt"/>
              <a:buAutoNum type="arabicPeriod"/>
            </a:pPr>
            <a:r>
              <a:rPr lang="en-US" sz="2000" b="0" i="0" dirty="0">
                <a:solidFill>
                  <a:srgbClr val="292929"/>
                </a:solidFill>
                <a:effectLst/>
                <a:latin typeface="Times New Roman" panose="02020603050405020304" pitchFamily="18" charset="0"/>
                <a:cs typeface="Times New Roman" panose="02020603050405020304" pitchFamily="18" charset="0"/>
              </a:rPr>
              <a:t>Initialize weights</a:t>
            </a:r>
          </a:p>
          <a:p>
            <a:pPr marL="457200" indent="-457200" algn="l">
              <a:buFont typeface="+mj-lt"/>
              <a:buAutoNum type="arabicPeriod"/>
            </a:pPr>
            <a:r>
              <a:rPr lang="en-US" sz="2000" b="0" i="0" dirty="0">
                <a:solidFill>
                  <a:srgbClr val="292929"/>
                </a:solidFill>
                <a:effectLst/>
                <a:latin typeface="Times New Roman" panose="02020603050405020304" pitchFamily="18" charset="0"/>
                <a:cs typeface="Times New Roman" panose="02020603050405020304" pitchFamily="18" charset="0"/>
              </a:rPr>
              <a:t>Derive </a:t>
            </a:r>
            <a:r>
              <a:rPr lang="en-US" sz="2000" b="1" i="0" dirty="0">
                <a:solidFill>
                  <a:srgbClr val="292929"/>
                </a:solidFill>
                <a:effectLst/>
                <a:latin typeface="Times New Roman" panose="02020603050405020304" pitchFamily="18" charset="0"/>
                <a:cs typeface="Times New Roman" panose="02020603050405020304" pitchFamily="18" charset="0"/>
              </a:rPr>
              <a:t>key</a:t>
            </a:r>
            <a:r>
              <a:rPr lang="en-US" sz="2000" b="0" i="0" dirty="0">
                <a:solidFill>
                  <a:srgbClr val="292929"/>
                </a:solidFill>
                <a:effectLst/>
                <a:latin typeface="Times New Roman" panose="02020603050405020304" pitchFamily="18" charset="0"/>
                <a:cs typeface="Times New Roman" panose="02020603050405020304" pitchFamily="18" charset="0"/>
              </a:rPr>
              <a:t>, </a:t>
            </a:r>
            <a:r>
              <a:rPr lang="en-US" sz="2000" b="1" i="0" dirty="0">
                <a:solidFill>
                  <a:srgbClr val="292929"/>
                </a:solidFill>
                <a:effectLst/>
                <a:latin typeface="Times New Roman" panose="02020603050405020304" pitchFamily="18" charset="0"/>
                <a:cs typeface="Times New Roman" panose="02020603050405020304" pitchFamily="18" charset="0"/>
              </a:rPr>
              <a:t>query</a:t>
            </a:r>
            <a:r>
              <a:rPr lang="en-US" sz="2000" b="0" i="0" dirty="0">
                <a:solidFill>
                  <a:srgbClr val="292929"/>
                </a:solidFill>
                <a:effectLst/>
                <a:latin typeface="Times New Roman" panose="02020603050405020304" pitchFamily="18" charset="0"/>
                <a:cs typeface="Times New Roman" panose="02020603050405020304" pitchFamily="18" charset="0"/>
              </a:rPr>
              <a:t> and </a:t>
            </a:r>
            <a:r>
              <a:rPr lang="en-US" sz="2000" b="1" i="0" dirty="0">
                <a:solidFill>
                  <a:srgbClr val="292929"/>
                </a:solidFill>
                <a:effectLst/>
                <a:latin typeface="Times New Roman" panose="02020603050405020304" pitchFamily="18" charset="0"/>
                <a:cs typeface="Times New Roman" panose="02020603050405020304" pitchFamily="18" charset="0"/>
              </a:rPr>
              <a:t>value</a:t>
            </a:r>
            <a:endParaRPr lang="en-US" sz="2000" b="0" i="0" dirty="0">
              <a:solidFill>
                <a:srgbClr val="292929"/>
              </a:solidFill>
              <a:effectLst/>
              <a:latin typeface="Times New Roman" panose="02020603050405020304" pitchFamily="18" charset="0"/>
              <a:cs typeface="Times New Roman" panose="02020603050405020304" pitchFamily="18" charset="0"/>
            </a:endParaRPr>
          </a:p>
          <a:p>
            <a:pPr marL="457200" indent="-457200" algn="l">
              <a:buFont typeface="+mj-lt"/>
              <a:buAutoNum type="arabicPeriod"/>
            </a:pPr>
            <a:r>
              <a:rPr lang="en-US" sz="2000" b="0" i="0" dirty="0">
                <a:solidFill>
                  <a:srgbClr val="292929"/>
                </a:solidFill>
                <a:effectLst/>
                <a:latin typeface="Times New Roman" panose="02020603050405020304" pitchFamily="18" charset="0"/>
                <a:cs typeface="Times New Roman" panose="02020603050405020304" pitchFamily="18" charset="0"/>
              </a:rPr>
              <a:t>Calculate attention scores for Input 1</a:t>
            </a:r>
          </a:p>
          <a:p>
            <a:pPr marL="457200" indent="-457200" algn="l">
              <a:buFont typeface="+mj-lt"/>
              <a:buAutoNum type="arabicPeriod"/>
            </a:pPr>
            <a:r>
              <a:rPr lang="en-US" sz="2000" b="0" i="0" dirty="0">
                <a:solidFill>
                  <a:srgbClr val="292929"/>
                </a:solidFill>
                <a:effectLst/>
                <a:latin typeface="Times New Roman" panose="02020603050405020304" pitchFamily="18" charset="0"/>
                <a:cs typeface="Times New Roman" panose="02020603050405020304" pitchFamily="18" charset="0"/>
              </a:rPr>
              <a:t>Calculate </a:t>
            </a:r>
            <a:r>
              <a:rPr lang="en-US" sz="2000" b="0" i="0" dirty="0" err="1">
                <a:solidFill>
                  <a:srgbClr val="292929"/>
                </a:solidFill>
                <a:effectLst/>
                <a:latin typeface="Times New Roman" panose="02020603050405020304" pitchFamily="18" charset="0"/>
                <a:cs typeface="Times New Roman" panose="02020603050405020304" pitchFamily="18" charset="0"/>
              </a:rPr>
              <a:t>softmax</a:t>
            </a:r>
            <a:endParaRPr lang="en-US" sz="2000" b="0" i="0" dirty="0">
              <a:solidFill>
                <a:srgbClr val="292929"/>
              </a:solidFill>
              <a:effectLst/>
              <a:latin typeface="Times New Roman" panose="02020603050405020304" pitchFamily="18" charset="0"/>
              <a:cs typeface="Times New Roman" panose="02020603050405020304" pitchFamily="18" charset="0"/>
            </a:endParaRPr>
          </a:p>
          <a:p>
            <a:pPr marL="457200" indent="-457200" algn="l">
              <a:buFont typeface="+mj-lt"/>
              <a:buAutoNum type="arabicPeriod"/>
            </a:pPr>
            <a:r>
              <a:rPr lang="en-US" sz="2000" b="0" i="0" dirty="0">
                <a:solidFill>
                  <a:srgbClr val="292929"/>
                </a:solidFill>
                <a:effectLst/>
                <a:latin typeface="Times New Roman" panose="02020603050405020304" pitchFamily="18" charset="0"/>
                <a:cs typeface="Times New Roman" panose="02020603050405020304" pitchFamily="18" charset="0"/>
              </a:rPr>
              <a:t>Multiply scores with </a:t>
            </a:r>
            <a:r>
              <a:rPr lang="en-US" sz="2000" b="1" i="0" dirty="0">
                <a:solidFill>
                  <a:srgbClr val="292929"/>
                </a:solidFill>
                <a:effectLst/>
                <a:latin typeface="Times New Roman" panose="02020603050405020304" pitchFamily="18" charset="0"/>
                <a:cs typeface="Times New Roman" panose="02020603050405020304" pitchFamily="18" charset="0"/>
              </a:rPr>
              <a:t>values</a:t>
            </a:r>
            <a:endParaRPr lang="en-US" sz="2000" b="0" i="0" dirty="0">
              <a:solidFill>
                <a:srgbClr val="292929"/>
              </a:solidFill>
              <a:effectLst/>
              <a:latin typeface="Times New Roman" panose="02020603050405020304" pitchFamily="18" charset="0"/>
              <a:cs typeface="Times New Roman" panose="02020603050405020304" pitchFamily="18" charset="0"/>
            </a:endParaRPr>
          </a:p>
          <a:p>
            <a:pPr marL="457200" indent="-457200" algn="l">
              <a:buFont typeface="+mj-lt"/>
              <a:buAutoNum type="arabicPeriod"/>
            </a:pPr>
            <a:r>
              <a:rPr lang="en-US" sz="2000" b="0" i="0" dirty="0">
                <a:solidFill>
                  <a:srgbClr val="292929"/>
                </a:solidFill>
                <a:effectLst/>
                <a:latin typeface="Times New Roman" panose="02020603050405020304" pitchFamily="18" charset="0"/>
                <a:cs typeface="Times New Roman" panose="02020603050405020304" pitchFamily="18" charset="0"/>
              </a:rPr>
              <a:t>Sum </a:t>
            </a:r>
            <a:r>
              <a:rPr lang="en-US" sz="2000" b="1" i="0" dirty="0">
                <a:solidFill>
                  <a:srgbClr val="292929"/>
                </a:solidFill>
                <a:effectLst/>
                <a:latin typeface="Times New Roman" panose="02020603050405020304" pitchFamily="18" charset="0"/>
                <a:cs typeface="Times New Roman" panose="02020603050405020304" pitchFamily="18" charset="0"/>
              </a:rPr>
              <a:t>weighted</a:t>
            </a:r>
            <a:r>
              <a:rPr lang="en-US" sz="2000" b="0" i="0" dirty="0">
                <a:solidFill>
                  <a:srgbClr val="292929"/>
                </a:solidFill>
                <a:effectLst/>
                <a:latin typeface="Times New Roman" panose="02020603050405020304" pitchFamily="18" charset="0"/>
                <a:cs typeface="Times New Roman" panose="02020603050405020304" pitchFamily="18" charset="0"/>
              </a:rPr>
              <a:t> </a:t>
            </a:r>
            <a:r>
              <a:rPr lang="en-US" sz="2000" b="1" i="0" dirty="0">
                <a:solidFill>
                  <a:srgbClr val="292929"/>
                </a:solidFill>
                <a:effectLst/>
                <a:latin typeface="Times New Roman" panose="02020603050405020304" pitchFamily="18" charset="0"/>
                <a:cs typeface="Times New Roman" panose="02020603050405020304" pitchFamily="18" charset="0"/>
              </a:rPr>
              <a:t>values</a:t>
            </a:r>
            <a:r>
              <a:rPr lang="en-US" sz="2000" b="0" i="0" dirty="0">
                <a:solidFill>
                  <a:srgbClr val="292929"/>
                </a:solidFill>
                <a:effectLst/>
                <a:latin typeface="Times New Roman" panose="02020603050405020304" pitchFamily="18" charset="0"/>
                <a:cs typeface="Times New Roman" panose="02020603050405020304" pitchFamily="18" charset="0"/>
              </a:rPr>
              <a:t> to get Output 1</a:t>
            </a:r>
          </a:p>
          <a:p>
            <a:pPr marL="457200" indent="-457200" algn="l">
              <a:buFont typeface="+mj-lt"/>
              <a:buAutoNum type="arabicPeriod"/>
            </a:pPr>
            <a:r>
              <a:rPr lang="en-US" sz="2000" b="0" i="0" dirty="0">
                <a:solidFill>
                  <a:srgbClr val="292929"/>
                </a:solidFill>
                <a:effectLst/>
                <a:latin typeface="Times New Roman" panose="02020603050405020304" pitchFamily="18" charset="0"/>
                <a:cs typeface="Times New Roman" panose="02020603050405020304" pitchFamily="18" charset="0"/>
              </a:rPr>
              <a:t>Repeat steps 4–7 for Input 2 &amp; Input 3</a:t>
            </a:r>
          </a:p>
        </p:txBody>
      </p:sp>
      <p:sp>
        <p:nvSpPr>
          <p:cNvPr id="2" name="Slide Number Placeholder 1">
            <a:extLst>
              <a:ext uri="{FF2B5EF4-FFF2-40B4-BE49-F238E27FC236}">
                <a16:creationId xmlns:a16="http://schemas.microsoft.com/office/drawing/2014/main" id="{DB634219-CA2E-4E98-BC19-1A6FB0D0124E}"/>
              </a:ext>
            </a:extLst>
          </p:cNvPr>
          <p:cNvSpPr>
            <a:spLocks noGrp="1"/>
          </p:cNvSpPr>
          <p:nvPr>
            <p:ph type="sldNum" sz="quarter" idx="12"/>
          </p:nvPr>
        </p:nvSpPr>
        <p:spPr/>
        <p:txBody>
          <a:bodyPr/>
          <a:lstStyle/>
          <a:p>
            <a:fld id="{69E57DC2-970A-4B3E-BB1C-7A09969E49DF}" type="slidenum">
              <a:rPr lang="en-US" smtClean="0"/>
              <a:t>10</a:t>
            </a:fld>
            <a:endParaRPr lang="en-US" dirty="0"/>
          </a:p>
        </p:txBody>
      </p:sp>
    </p:spTree>
    <p:extLst>
      <p:ext uri="{BB962C8B-B14F-4D97-AF65-F5344CB8AC3E}">
        <p14:creationId xmlns:p14="http://schemas.microsoft.com/office/powerpoint/2010/main" val="328876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FCEB58-5335-4F3D-BE38-4C60BDCF6900}"/>
              </a:ext>
            </a:extLst>
          </p:cNvPr>
          <p:cNvSpPr>
            <a:spLocks noGrp="1"/>
          </p:cNvSpPr>
          <p:nvPr>
            <p:ph type="title"/>
          </p:nvPr>
        </p:nvSpPr>
        <p:spPr>
          <a:xfrm>
            <a:off x="679202" y="254127"/>
            <a:ext cx="11268958" cy="1086993"/>
          </a:xfrm>
        </p:spPr>
        <p:txBody>
          <a:bodyPr>
            <a:normAutofit fontScale="90000"/>
          </a:bodyPr>
          <a:lstStyle/>
          <a:p>
            <a:r>
              <a:rPr lang="en-US" b="1" i="1" dirty="0">
                <a:solidFill>
                  <a:srgbClr val="FF0000"/>
                </a:solidFill>
                <a:effectLst/>
                <a:latin typeface="Century" panose="02040604050505020304" pitchFamily="18" charset="0"/>
              </a:rPr>
              <a:t>Self Attention Mechanism in the Transformer</a:t>
            </a:r>
            <a:br>
              <a:rPr lang="en-US" b="1" i="0" dirty="0">
                <a:solidFill>
                  <a:srgbClr val="1D2129"/>
                </a:solidFill>
                <a:effectLst/>
                <a:latin typeface="Ubuntu"/>
              </a:rPr>
            </a:br>
            <a:r>
              <a:rPr lang="en-US" b="1" i="1" dirty="0">
                <a:solidFill>
                  <a:srgbClr val="FF0000"/>
                </a:solidFill>
                <a:latin typeface="Century" panose="02040604050505020304" pitchFamily="18" charset="0"/>
              </a:rPr>
              <a:t> </a:t>
            </a:r>
            <a:br>
              <a:rPr lang="en-US" b="1" i="0" dirty="0">
                <a:solidFill>
                  <a:srgbClr val="222222"/>
                </a:solidFill>
                <a:effectLst/>
                <a:latin typeface="Helvetica Neue"/>
              </a:rPr>
            </a:br>
            <a:endParaRPr lang="en-US" dirty="0"/>
          </a:p>
        </p:txBody>
      </p:sp>
      <p:sp>
        <p:nvSpPr>
          <p:cNvPr id="5" name="TextBox 4">
            <a:extLst>
              <a:ext uri="{FF2B5EF4-FFF2-40B4-BE49-F238E27FC236}">
                <a16:creationId xmlns:a16="http://schemas.microsoft.com/office/drawing/2014/main" id="{4E35EB08-20A9-41C4-A15B-92C6E5A04BD3}"/>
              </a:ext>
            </a:extLst>
          </p:cNvPr>
          <p:cNvSpPr txBox="1"/>
          <p:nvPr/>
        </p:nvSpPr>
        <p:spPr>
          <a:xfrm>
            <a:off x="852257" y="1369570"/>
            <a:ext cx="5243743" cy="707886"/>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Step-1 (Arrange inputs)</a:t>
            </a:r>
          </a:p>
          <a:p>
            <a:r>
              <a:rPr lang="en-US" sz="2000" dirty="0">
                <a:latin typeface="Times New Roman" panose="02020603050405020304" pitchFamily="18" charset="0"/>
                <a:cs typeface="Times New Roman" panose="02020603050405020304" pitchFamily="18" charset="0"/>
              </a:rPr>
              <a:t>Assume we have 3 inputs, each with dimension 4</a:t>
            </a:r>
          </a:p>
        </p:txBody>
      </p:sp>
      <p:pic>
        <p:nvPicPr>
          <p:cNvPr id="7" name="Picture 6">
            <a:extLst>
              <a:ext uri="{FF2B5EF4-FFF2-40B4-BE49-F238E27FC236}">
                <a16:creationId xmlns:a16="http://schemas.microsoft.com/office/drawing/2014/main" id="{8BC3ADB3-C645-4336-921F-BDFBAAACC04C}"/>
              </a:ext>
            </a:extLst>
          </p:cNvPr>
          <p:cNvPicPr>
            <a:picLocks noChangeAspect="1"/>
          </p:cNvPicPr>
          <p:nvPr/>
        </p:nvPicPr>
        <p:blipFill rotWithShape="1">
          <a:blip r:embed="rId2"/>
          <a:srcRect l="25990" t="80376" r="8824" b="6662"/>
          <a:stretch/>
        </p:blipFill>
        <p:spPr>
          <a:xfrm>
            <a:off x="2484120" y="2351318"/>
            <a:ext cx="7086600" cy="790908"/>
          </a:xfrm>
          <a:prstGeom prst="rect">
            <a:avLst/>
          </a:prstGeom>
        </p:spPr>
      </p:pic>
      <p:sp>
        <p:nvSpPr>
          <p:cNvPr id="9" name="TextBox 8">
            <a:extLst>
              <a:ext uri="{FF2B5EF4-FFF2-40B4-BE49-F238E27FC236}">
                <a16:creationId xmlns:a16="http://schemas.microsoft.com/office/drawing/2014/main" id="{4FE4FC13-E099-4659-95E9-DD1FDAA3A61C}"/>
              </a:ext>
            </a:extLst>
          </p:cNvPr>
          <p:cNvSpPr txBox="1"/>
          <p:nvPr/>
        </p:nvSpPr>
        <p:spPr>
          <a:xfrm>
            <a:off x="2179320" y="2986010"/>
            <a:ext cx="8564880" cy="369332"/>
          </a:xfrm>
          <a:prstGeom prst="rect">
            <a:avLst/>
          </a:prstGeom>
          <a:noFill/>
        </p:spPr>
        <p:txBody>
          <a:bodyPr wrap="square">
            <a:spAutoFit/>
          </a:bodyPr>
          <a:lstStyle/>
          <a:p>
            <a:r>
              <a:rPr lang="en-US" b="1" i="0" dirty="0">
                <a:solidFill>
                  <a:srgbClr val="292929"/>
                </a:solidFill>
                <a:effectLst/>
                <a:latin typeface="Menlo"/>
              </a:rPr>
              <a:t>Input 1: [1, 0, 1, 0] ;                   Input 2: [0, 2, 0, 2] ;                   Input 3: [1, 1, 1, 1]</a:t>
            </a:r>
            <a:endParaRPr lang="en-US" b="1" dirty="0"/>
          </a:p>
        </p:txBody>
      </p:sp>
      <p:sp>
        <p:nvSpPr>
          <p:cNvPr id="13" name="TextBox 12">
            <a:extLst>
              <a:ext uri="{FF2B5EF4-FFF2-40B4-BE49-F238E27FC236}">
                <a16:creationId xmlns:a16="http://schemas.microsoft.com/office/drawing/2014/main" id="{5A635C98-A8FE-4668-9B5D-D676DA6040BB}"/>
              </a:ext>
            </a:extLst>
          </p:cNvPr>
          <p:cNvSpPr txBox="1"/>
          <p:nvPr/>
        </p:nvSpPr>
        <p:spPr>
          <a:xfrm>
            <a:off x="990008" y="3877259"/>
            <a:ext cx="10608223" cy="1323439"/>
          </a:xfrm>
          <a:prstGeom prst="rect">
            <a:avLst/>
          </a:prstGeom>
          <a:noFill/>
        </p:spPr>
        <p:txBody>
          <a:bodyPr wrap="square">
            <a:spAutoFit/>
          </a:bodyPr>
          <a:lstStyle/>
          <a:p>
            <a:r>
              <a:rPr lang="en-US" sz="2000" b="1" i="0" dirty="0">
                <a:solidFill>
                  <a:srgbClr val="292929"/>
                </a:solidFill>
                <a:effectLst/>
                <a:latin typeface="Times New Roman" panose="02020603050405020304" pitchFamily="18" charset="0"/>
                <a:cs typeface="Times New Roman" panose="02020603050405020304" pitchFamily="18" charset="0"/>
              </a:rPr>
              <a:t>Step-2 (Initialize weights)</a:t>
            </a:r>
          </a:p>
          <a:p>
            <a:r>
              <a:rPr lang="en-US" sz="2000" i="0" dirty="0">
                <a:solidFill>
                  <a:srgbClr val="292929"/>
                </a:solidFill>
                <a:effectLst/>
                <a:latin typeface="Times New Roman" panose="02020603050405020304" pitchFamily="18" charset="0"/>
                <a:cs typeface="Times New Roman" panose="02020603050405020304" pitchFamily="18" charset="0"/>
              </a:rPr>
              <a:t>Now we have to derive </a:t>
            </a:r>
            <a:r>
              <a:rPr lang="en-US" sz="2000" b="1" i="0" dirty="0">
                <a:solidFill>
                  <a:srgbClr val="292929"/>
                </a:solidFill>
                <a:effectLst/>
                <a:latin typeface="Times New Roman" panose="02020603050405020304" pitchFamily="18" charset="0"/>
                <a:cs typeface="Times New Roman" panose="02020603050405020304" pitchFamily="18" charset="0"/>
              </a:rPr>
              <a:t>key </a:t>
            </a:r>
            <a:r>
              <a:rPr lang="en-US" sz="2000" b="0" i="0" dirty="0">
                <a:solidFill>
                  <a:srgbClr val="292929"/>
                </a:solidFill>
                <a:effectLst/>
                <a:latin typeface="Times New Roman" panose="02020603050405020304" pitchFamily="18" charset="0"/>
                <a:cs typeface="Times New Roman" panose="02020603050405020304" pitchFamily="18" charset="0"/>
              </a:rPr>
              <a:t>(orange), </a:t>
            </a:r>
            <a:r>
              <a:rPr lang="en-US" sz="2000" b="1" i="0" dirty="0">
                <a:solidFill>
                  <a:srgbClr val="292929"/>
                </a:solidFill>
                <a:effectLst/>
                <a:latin typeface="Times New Roman" panose="02020603050405020304" pitchFamily="18" charset="0"/>
                <a:cs typeface="Times New Roman" panose="02020603050405020304" pitchFamily="18" charset="0"/>
              </a:rPr>
              <a:t>query </a:t>
            </a:r>
            <a:r>
              <a:rPr lang="en-US" sz="2000" b="0" i="0" dirty="0">
                <a:solidFill>
                  <a:srgbClr val="292929"/>
                </a:solidFill>
                <a:effectLst/>
                <a:latin typeface="Times New Roman" panose="02020603050405020304" pitchFamily="18" charset="0"/>
                <a:cs typeface="Times New Roman" panose="02020603050405020304" pitchFamily="18" charset="0"/>
              </a:rPr>
              <a:t>(red), and </a:t>
            </a:r>
            <a:r>
              <a:rPr lang="en-US" sz="2000" b="1" i="0" dirty="0">
                <a:solidFill>
                  <a:srgbClr val="292929"/>
                </a:solidFill>
                <a:effectLst/>
                <a:latin typeface="Times New Roman" panose="02020603050405020304" pitchFamily="18" charset="0"/>
                <a:cs typeface="Times New Roman" panose="02020603050405020304" pitchFamily="18" charset="0"/>
              </a:rPr>
              <a:t>value </a:t>
            </a:r>
            <a:r>
              <a:rPr lang="en-US" sz="2000" b="0" i="0" dirty="0">
                <a:solidFill>
                  <a:srgbClr val="292929"/>
                </a:solidFill>
                <a:effectLst/>
                <a:latin typeface="Times New Roman" panose="02020603050405020304" pitchFamily="18" charset="0"/>
                <a:cs typeface="Times New Roman" panose="02020603050405020304" pitchFamily="18" charset="0"/>
              </a:rPr>
              <a:t>(purple). For this example, let’s take that we want these representations to have a dimension of 3. Because every input has a dimension of 4, this means each set of the weights must have a shape of 4×3.</a:t>
            </a:r>
            <a:endParaRPr lang="en-US" sz="20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2BF7993D-97AF-4353-9628-2F1C9CA575EB}"/>
              </a:ext>
            </a:extLst>
          </p:cNvPr>
          <p:cNvSpPr>
            <a:spLocks noGrp="1"/>
          </p:cNvSpPr>
          <p:nvPr>
            <p:ph type="sldNum" sz="quarter" idx="12"/>
          </p:nvPr>
        </p:nvSpPr>
        <p:spPr/>
        <p:txBody>
          <a:bodyPr/>
          <a:lstStyle/>
          <a:p>
            <a:fld id="{69E57DC2-970A-4B3E-BB1C-7A09969E49DF}" type="slidenum">
              <a:rPr lang="en-US" smtClean="0"/>
              <a:t>11</a:t>
            </a:fld>
            <a:endParaRPr lang="en-US" dirty="0"/>
          </a:p>
        </p:txBody>
      </p:sp>
    </p:spTree>
    <p:extLst>
      <p:ext uri="{BB962C8B-B14F-4D97-AF65-F5344CB8AC3E}">
        <p14:creationId xmlns:p14="http://schemas.microsoft.com/office/powerpoint/2010/main" val="51197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419FA4-6DF8-4FB7-A28E-CEA0F0196631}"/>
              </a:ext>
            </a:extLst>
          </p:cNvPr>
          <p:cNvPicPr>
            <a:picLocks noChangeAspect="1"/>
          </p:cNvPicPr>
          <p:nvPr/>
        </p:nvPicPr>
        <p:blipFill rotWithShape="1">
          <a:blip r:embed="rId2"/>
          <a:srcRect t="55815" b="3706"/>
          <a:stretch/>
        </p:blipFill>
        <p:spPr>
          <a:xfrm>
            <a:off x="982421" y="1151943"/>
            <a:ext cx="10227157" cy="2480435"/>
          </a:xfrm>
          <a:prstGeom prst="rect">
            <a:avLst/>
          </a:prstGeom>
        </p:spPr>
      </p:pic>
      <p:sp>
        <p:nvSpPr>
          <p:cNvPr id="5" name="Title 1">
            <a:extLst>
              <a:ext uri="{FF2B5EF4-FFF2-40B4-BE49-F238E27FC236}">
                <a16:creationId xmlns:a16="http://schemas.microsoft.com/office/drawing/2014/main" id="{C2A50EF1-6631-4D09-916B-7B0D7AC6069B}"/>
              </a:ext>
            </a:extLst>
          </p:cNvPr>
          <p:cNvSpPr>
            <a:spLocks noGrp="1"/>
          </p:cNvSpPr>
          <p:nvPr>
            <p:ph type="title"/>
          </p:nvPr>
        </p:nvSpPr>
        <p:spPr>
          <a:xfrm>
            <a:off x="679202" y="254127"/>
            <a:ext cx="11268958" cy="1086993"/>
          </a:xfrm>
        </p:spPr>
        <p:txBody>
          <a:bodyPr>
            <a:normAutofit fontScale="90000"/>
          </a:bodyPr>
          <a:lstStyle/>
          <a:p>
            <a:r>
              <a:rPr lang="en-US" b="1" i="1" dirty="0">
                <a:solidFill>
                  <a:srgbClr val="FF0000"/>
                </a:solidFill>
                <a:effectLst/>
                <a:latin typeface="Century" panose="02040604050505020304" pitchFamily="18" charset="0"/>
              </a:rPr>
              <a:t>Self Attention Mechanism in the Transformer</a:t>
            </a:r>
            <a:br>
              <a:rPr lang="en-US" b="1" i="0" dirty="0">
                <a:solidFill>
                  <a:srgbClr val="1D2129"/>
                </a:solidFill>
                <a:effectLst/>
                <a:latin typeface="Ubuntu"/>
              </a:rPr>
            </a:br>
            <a:r>
              <a:rPr lang="en-US" b="1" i="1" dirty="0">
                <a:solidFill>
                  <a:srgbClr val="FF0000"/>
                </a:solidFill>
                <a:latin typeface="Century" panose="02040604050505020304" pitchFamily="18" charset="0"/>
              </a:rPr>
              <a:t> </a:t>
            </a:r>
            <a:br>
              <a:rPr lang="en-US" b="1" i="0" dirty="0">
                <a:solidFill>
                  <a:srgbClr val="222222"/>
                </a:solidFill>
                <a:effectLst/>
                <a:latin typeface="Helvetica Neue"/>
              </a:rPr>
            </a:br>
            <a:endParaRPr lang="en-US" dirty="0"/>
          </a:p>
        </p:txBody>
      </p:sp>
      <p:sp>
        <p:nvSpPr>
          <p:cNvPr id="7" name="TextBox 6">
            <a:extLst>
              <a:ext uri="{FF2B5EF4-FFF2-40B4-BE49-F238E27FC236}">
                <a16:creationId xmlns:a16="http://schemas.microsoft.com/office/drawing/2014/main" id="{AE713DC8-E094-4C93-BB21-5FDF05163D24}"/>
              </a:ext>
            </a:extLst>
          </p:cNvPr>
          <p:cNvSpPr txBox="1"/>
          <p:nvPr/>
        </p:nvSpPr>
        <p:spPr>
          <a:xfrm>
            <a:off x="867562" y="3909536"/>
            <a:ext cx="10958678" cy="1015663"/>
          </a:xfrm>
          <a:prstGeom prst="rect">
            <a:avLst/>
          </a:prstGeom>
          <a:noFill/>
        </p:spPr>
        <p:txBody>
          <a:bodyPr wrap="square">
            <a:spAutoFit/>
          </a:bodyPr>
          <a:lstStyle/>
          <a:p>
            <a:r>
              <a:rPr lang="en-US" sz="2000" b="0" i="0" dirty="0">
                <a:solidFill>
                  <a:srgbClr val="292929"/>
                </a:solidFill>
                <a:effectLst/>
                <a:latin typeface="Times New Roman" panose="02020603050405020304" pitchFamily="18" charset="0"/>
                <a:cs typeface="Times New Roman" panose="02020603050405020304" pitchFamily="18" charset="0"/>
              </a:rPr>
              <a:t>In order to obtain these values, every input (green) is multiplied with a set of weights for </a:t>
            </a:r>
            <a:r>
              <a:rPr lang="en-US" sz="2000" b="1" i="0" dirty="0">
                <a:solidFill>
                  <a:srgbClr val="292929"/>
                </a:solidFill>
                <a:effectLst/>
                <a:latin typeface="Times New Roman" panose="02020603050405020304" pitchFamily="18" charset="0"/>
                <a:cs typeface="Times New Roman" panose="02020603050405020304" pitchFamily="18" charset="0"/>
              </a:rPr>
              <a:t>keys</a:t>
            </a:r>
            <a:r>
              <a:rPr lang="en-US" sz="2000" b="0" i="0" dirty="0">
                <a:solidFill>
                  <a:srgbClr val="292929"/>
                </a:solidFill>
                <a:effectLst/>
                <a:latin typeface="Times New Roman" panose="02020603050405020304" pitchFamily="18" charset="0"/>
                <a:cs typeface="Times New Roman" panose="02020603050405020304" pitchFamily="18" charset="0"/>
              </a:rPr>
              <a:t>, a set of weights for </a:t>
            </a:r>
            <a:r>
              <a:rPr lang="en-US" sz="2000" b="1" i="0" dirty="0">
                <a:solidFill>
                  <a:srgbClr val="292929"/>
                </a:solidFill>
                <a:effectLst/>
                <a:latin typeface="Times New Roman" panose="02020603050405020304" pitchFamily="18" charset="0"/>
                <a:cs typeface="Times New Roman" panose="02020603050405020304" pitchFamily="18" charset="0"/>
              </a:rPr>
              <a:t>queries </a:t>
            </a:r>
            <a:r>
              <a:rPr lang="en-US" sz="2000" b="0" i="0" dirty="0">
                <a:solidFill>
                  <a:srgbClr val="292929"/>
                </a:solidFill>
                <a:effectLst/>
                <a:latin typeface="Times New Roman" panose="02020603050405020304" pitchFamily="18" charset="0"/>
                <a:cs typeface="Times New Roman" panose="02020603050405020304" pitchFamily="18" charset="0"/>
              </a:rPr>
              <a:t>, and a set of weights for </a:t>
            </a:r>
            <a:r>
              <a:rPr lang="en-US" sz="2000" b="1" i="0" dirty="0">
                <a:solidFill>
                  <a:srgbClr val="292929"/>
                </a:solidFill>
                <a:effectLst/>
                <a:latin typeface="Times New Roman" panose="02020603050405020304" pitchFamily="18" charset="0"/>
                <a:cs typeface="Times New Roman" panose="02020603050405020304" pitchFamily="18" charset="0"/>
              </a:rPr>
              <a:t>values</a:t>
            </a:r>
            <a:r>
              <a:rPr lang="en-US" sz="2000" b="0" i="0" dirty="0">
                <a:solidFill>
                  <a:srgbClr val="292929"/>
                </a:solidFill>
                <a:effectLst/>
                <a:latin typeface="Times New Roman" panose="02020603050405020304" pitchFamily="18" charset="0"/>
                <a:cs typeface="Times New Roman" panose="02020603050405020304" pitchFamily="18" charset="0"/>
              </a:rPr>
              <a:t>. In our example, we initialize the three sets of weights as follows.</a:t>
            </a:r>
            <a:endParaRPr lang="en-US" sz="2000" dirty="0">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5B4634B4-5064-47F5-A4E4-76557C56487A}"/>
              </a:ext>
            </a:extLst>
          </p:cNvPr>
          <p:cNvSpPr>
            <a:spLocks noChangeArrowheads="1"/>
          </p:cNvSpPr>
          <p:nvPr/>
        </p:nvSpPr>
        <p:spPr bwMode="auto">
          <a:xfrm>
            <a:off x="1553029" y="4463851"/>
            <a:ext cx="10273211" cy="3428664"/>
          </a:xfrm>
          <a:prstGeom prst="rect">
            <a:avLst/>
          </a:prstGeom>
          <a:solidFill>
            <a:srgbClr val="F2F2F2">
              <a:alpha val="0"/>
            </a:srgbClr>
          </a:solidFill>
          <a:ln>
            <a:noFill/>
          </a:ln>
          <a:effectLst/>
        </p:spPr>
        <p:txBody>
          <a:bodyPr vert="horz" wrap="square" lIns="0" tIns="49990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kumimoji="0" lang="en-US" altLang="en-US" b="0" i="0" u="none" strike="noStrike" cap="none" normalizeH="0" baseline="0" dirty="0">
                <a:ln>
                  <a:noFill/>
                </a:ln>
                <a:solidFill>
                  <a:srgbClr val="292929"/>
                </a:solidFill>
                <a:effectLst/>
                <a:latin typeface="Times New Roman" panose="02020603050405020304" pitchFamily="18" charset="0"/>
                <a:cs typeface="Times New Roman" panose="02020603050405020304" pitchFamily="18" charset="0"/>
              </a:rPr>
              <a:t>Weights for </a:t>
            </a:r>
            <a:r>
              <a:rPr kumimoji="0" lang="en-US" altLang="en-US" b="1" i="0" u="none" strike="noStrike" cap="none" normalizeH="0" baseline="0" dirty="0">
                <a:ln>
                  <a:noFill/>
                </a:ln>
                <a:solidFill>
                  <a:srgbClr val="292929"/>
                </a:solidFill>
                <a:effectLst/>
                <a:latin typeface="Times New Roman" panose="02020603050405020304" pitchFamily="18" charset="0"/>
                <a:cs typeface="Times New Roman" panose="02020603050405020304" pitchFamily="18" charset="0"/>
              </a:rPr>
              <a:t>key</a:t>
            </a:r>
            <a:r>
              <a:rPr kumimoji="0" lang="en-US" altLang="en-US" b="0" i="0" u="none" strike="noStrike" cap="none" normalizeH="0" baseline="0" dirty="0">
                <a:ln>
                  <a:noFill/>
                </a:ln>
                <a:solidFill>
                  <a:srgbClr val="292929"/>
                </a:solidFill>
                <a:effectLst/>
                <a:latin typeface="Times New Roman" panose="02020603050405020304" pitchFamily="18" charset="0"/>
                <a:cs typeface="Times New Roman" panose="02020603050405020304" pitchFamily="18" charset="0"/>
              </a:rPr>
              <a:t>:                             </a:t>
            </a:r>
            <a:r>
              <a:rPr lang="en-US" altLang="en-US" dirty="0">
                <a:solidFill>
                  <a:srgbClr val="292929"/>
                </a:solidFill>
                <a:latin typeface="Times New Roman" panose="02020603050405020304" pitchFamily="18" charset="0"/>
                <a:cs typeface="Times New Roman" panose="02020603050405020304" pitchFamily="18" charset="0"/>
              </a:rPr>
              <a:t>Weights for </a:t>
            </a:r>
            <a:r>
              <a:rPr lang="en-US" altLang="en-US" b="1" dirty="0">
                <a:solidFill>
                  <a:srgbClr val="292929"/>
                </a:solidFill>
                <a:latin typeface="Times New Roman" panose="02020603050405020304" pitchFamily="18" charset="0"/>
                <a:cs typeface="Times New Roman" panose="02020603050405020304" pitchFamily="18" charset="0"/>
              </a:rPr>
              <a:t>query</a:t>
            </a:r>
            <a:r>
              <a:rPr lang="en-US" altLang="en-US" dirty="0">
                <a:solidFill>
                  <a:srgbClr val="292929"/>
                </a:solidFill>
                <a:latin typeface="Times New Roman" panose="02020603050405020304" pitchFamily="18" charset="0"/>
                <a:cs typeface="Times New Roman" panose="02020603050405020304" pitchFamily="18" charset="0"/>
              </a:rPr>
              <a:t>:                                 </a:t>
            </a:r>
            <a:r>
              <a:rPr lang="en-US" altLang="en-US" sz="1600" dirty="0">
                <a:solidFill>
                  <a:srgbClr val="292929"/>
                </a:solidFill>
                <a:latin typeface="Times New Roman" panose="02020603050405020304" pitchFamily="18" charset="0"/>
                <a:cs typeface="Times New Roman" panose="02020603050405020304" pitchFamily="18" charset="0"/>
              </a:rPr>
              <a:t>Weights for </a:t>
            </a:r>
            <a:r>
              <a:rPr lang="en-US" altLang="en-US" sz="1600" b="1" dirty="0">
                <a:solidFill>
                  <a:srgbClr val="292929"/>
                </a:solidFill>
                <a:latin typeface="Times New Roman" panose="02020603050405020304" pitchFamily="18" charset="0"/>
                <a:cs typeface="Times New Roman" panose="02020603050405020304" pitchFamily="18" charset="0"/>
              </a:rPr>
              <a:t>value</a:t>
            </a:r>
            <a:r>
              <a:rPr lang="en-US" altLang="en-US" sz="1600" dirty="0">
                <a:solidFill>
                  <a:srgbClr val="292929"/>
                </a:solidFill>
                <a:latin typeface="Times New Roman" panose="02020603050405020304" pitchFamily="18" charset="0"/>
                <a:cs typeface="Times New Roman" panose="02020603050405020304" pitchFamily="18" charset="0"/>
              </a:rPr>
              <a:t>:</a:t>
            </a:r>
            <a:endParaRPr lang="en-US" altLang="en-US" sz="1200" dirty="0">
              <a:solidFill>
                <a:srgbClr val="292929"/>
              </a:solidFill>
              <a:latin typeface="Times New Roman" panose="02020603050405020304" pitchFamily="18" charset="0"/>
              <a:cs typeface="Times New Roman" panose="02020603050405020304" pitchFamily="18" charset="0"/>
            </a:endParaRPr>
          </a:p>
          <a:p>
            <a:pPr lvl="0" defTabSz="914400"/>
            <a:endParaRPr lang="en-US" altLang="en-US" sz="1600" dirty="0">
              <a:solidFill>
                <a:srgbClr val="292929"/>
              </a:solidFill>
              <a:latin typeface="Times New Roman" panose="02020603050405020304" pitchFamily="18" charset="0"/>
              <a:cs typeface="Times New Roman" panose="02020603050405020304" pitchFamily="18" charset="0"/>
            </a:endParaRPr>
          </a:p>
          <a:p>
            <a:pPr lvl="0" defTabSz="914400"/>
            <a:r>
              <a:rPr lang="en-US" altLang="en-US" sz="1600" dirty="0">
                <a:solidFill>
                  <a:srgbClr val="292929"/>
                </a:solidFill>
                <a:latin typeface="Times New Roman" panose="02020603050405020304" pitchFamily="18" charset="0"/>
                <a:cs typeface="Times New Roman" panose="02020603050405020304" pitchFamily="18" charset="0"/>
              </a:rPr>
              <a:t>   [[1, 0, 1],                                                   [[0, 0, 1],                                                         [[0, 2, 0],</a:t>
            </a:r>
            <a:br>
              <a:rPr lang="en-US" altLang="en-US" sz="1600" dirty="0">
                <a:solidFill>
                  <a:srgbClr val="292929"/>
                </a:solidFill>
                <a:latin typeface="Times New Roman" panose="02020603050405020304" pitchFamily="18" charset="0"/>
                <a:cs typeface="Times New Roman" panose="02020603050405020304" pitchFamily="18" charset="0"/>
              </a:rPr>
            </a:br>
            <a:r>
              <a:rPr lang="en-US" altLang="en-US" sz="1600" dirty="0">
                <a:solidFill>
                  <a:srgbClr val="292929"/>
                </a:solidFill>
                <a:latin typeface="Times New Roman" panose="02020603050405020304" pitchFamily="18" charset="0"/>
                <a:cs typeface="Times New Roman" panose="02020603050405020304" pitchFamily="18" charset="0"/>
              </a:rPr>
              <a:t>    [1, 0, 0],                                                     [1, 1, 0],                                                          [0, 3, 0],</a:t>
            </a:r>
            <a:br>
              <a:rPr lang="en-US" altLang="en-US" sz="1600" dirty="0">
                <a:solidFill>
                  <a:srgbClr val="292929"/>
                </a:solidFill>
                <a:latin typeface="Times New Roman" panose="02020603050405020304" pitchFamily="18" charset="0"/>
                <a:cs typeface="Times New Roman" panose="02020603050405020304" pitchFamily="18" charset="0"/>
              </a:rPr>
            </a:br>
            <a:r>
              <a:rPr lang="en-US" altLang="en-US" sz="1600" dirty="0">
                <a:solidFill>
                  <a:srgbClr val="292929"/>
                </a:solidFill>
                <a:latin typeface="Times New Roman" panose="02020603050405020304" pitchFamily="18" charset="0"/>
                <a:cs typeface="Times New Roman" panose="02020603050405020304" pitchFamily="18" charset="0"/>
              </a:rPr>
              <a:t>    [0, 0, 1],                                                     [0, 1, 0],                                                          [1, 0, 3],</a:t>
            </a:r>
            <a:br>
              <a:rPr lang="en-US" altLang="en-US" sz="1600" dirty="0">
                <a:solidFill>
                  <a:srgbClr val="292929"/>
                </a:solidFill>
                <a:latin typeface="Times New Roman" panose="02020603050405020304" pitchFamily="18" charset="0"/>
                <a:cs typeface="Times New Roman" panose="02020603050405020304" pitchFamily="18" charset="0"/>
              </a:rPr>
            </a:br>
            <a:r>
              <a:rPr lang="en-US" altLang="en-US" sz="1600" dirty="0">
                <a:solidFill>
                  <a:srgbClr val="292929"/>
                </a:solidFill>
                <a:latin typeface="Times New Roman" panose="02020603050405020304" pitchFamily="18" charset="0"/>
                <a:cs typeface="Times New Roman" panose="02020603050405020304" pitchFamily="18" charset="0"/>
              </a:rPr>
              <a:t>    [0, 1, 1]]                                                     [1, 1, 0]]			                 [1, 1, 0]]</a:t>
            </a:r>
            <a:r>
              <a:rPr lang="en-US" altLang="en-US" sz="1400" dirty="0">
                <a:latin typeface="Times New Roman" panose="02020603050405020304" pitchFamily="18" charset="0"/>
                <a:cs typeface="Times New Roman" panose="02020603050405020304" pitchFamily="18" charset="0"/>
              </a:rPr>
              <a:t> </a:t>
            </a:r>
            <a:br>
              <a:rPr kumimoji="0" lang="en-US" altLang="en-US" sz="1600" b="0" i="0" u="none" strike="noStrike" cap="none" normalizeH="0" baseline="0" dirty="0">
                <a:ln>
                  <a:noFill/>
                </a:ln>
                <a:solidFill>
                  <a:srgbClr val="292929"/>
                </a:solidFill>
                <a:effectLst/>
                <a:latin typeface="Times New Roman" panose="02020603050405020304" pitchFamily="18" charset="0"/>
                <a:cs typeface="Times New Roman" panose="02020603050405020304" pitchFamily="18" charset="0"/>
              </a:rPr>
            </a:br>
            <a:br>
              <a:rPr kumimoji="0" lang="en-US" altLang="en-US" sz="1600" b="0" i="0" u="none" strike="noStrike" cap="none" normalizeH="0" baseline="0" dirty="0">
                <a:ln>
                  <a:noFill/>
                </a:ln>
                <a:solidFill>
                  <a:srgbClr val="292929"/>
                </a:solidFill>
                <a:effectLst/>
                <a:latin typeface="Times New Roman" panose="02020603050405020304" pitchFamily="18" charset="0"/>
                <a:cs typeface="Times New Roman" panose="02020603050405020304" pitchFamily="18" charset="0"/>
              </a:rPr>
            </a:br>
            <a:br>
              <a:rPr kumimoji="0" lang="en-US" altLang="en-US" sz="1200" b="0" i="0" u="none" strike="noStrike" cap="none" normalizeH="0" baseline="0" dirty="0">
                <a:ln>
                  <a:noFill/>
                </a:ln>
                <a:solidFill>
                  <a:srgbClr val="292929"/>
                </a:solidFill>
                <a:effectLst/>
                <a:latin typeface="Menlo"/>
              </a:rPr>
            </a:br>
            <a:endParaRPr kumimoji="0" lang="en-US" altLang="en-US" sz="1200" b="0" i="0" u="none" strike="noStrike" cap="none" normalizeH="0" baseline="0" dirty="0">
              <a:ln>
                <a:noFill/>
              </a:ln>
              <a:solidFill>
                <a:srgbClr val="292929"/>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292929"/>
                </a:solidFill>
                <a:effectLst/>
                <a:latin typeface="Menlo"/>
              </a:rPr>
            </a:br>
            <a:br>
              <a:rPr kumimoji="0" lang="en-US" altLang="en-US" sz="1200" b="0" i="0" u="none" strike="noStrike" cap="none" normalizeH="0" baseline="0" dirty="0">
                <a:ln>
                  <a:noFill/>
                </a:ln>
                <a:solidFill>
                  <a:srgbClr val="292929"/>
                </a:solidFill>
                <a:effectLst/>
                <a:latin typeface="Menlo"/>
              </a:rPr>
            </a:br>
            <a:br>
              <a:rPr kumimoji="0" lang="en-US" altLang="en-US" sz="1200" b="0" i="0" u="none" strike="noStrike" cap="none" normalizeH="0" baseline="0" dirty="0">
                <a:ln>
                  <a:noFill/>
                </a:ln>
                <a:solidFill>
                  <a:srgbClr val="292929"/>
                </a:solidFill>
                <a:effectLst/>
                <a:latin typeface="Menlo"/>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Slide Number Placeholder 1">
            <a:extLst>
              <a:ext uri="{FF2B5EF4-FFF2-40B4-BE49-F238E27FC236}">
                <a16:creationId xmlns:a16="http://schemas.microsoft.com/office/drawing/2014/main" id="{A6212E44-A063-44AE-8F85-61845AFFC4EB}"/>
              </a:ext>
            </a:extLst>
          </p:cNvPr>
          <p:cNvSpPr>
            <a:spLocks noGrp="1"/>
          </p:cNvSpPr>
          <p:nvPr>
            <p:ph type="sldNum" sz="quarter" idx="12"/>
          </p:nvPr>
        </p:nvSpPr>
        <p:spPr/>
        <p:txBody>
          <a:bodyPr/>
          <a:lstStyle/>
          <a:p>
            <a:fld id="{69E57DC2-970A-4B3E-BB1C-7A09969E49DF}" type="slidenum">
              <a:rPr lang="en-US" smtClean="0"/>
              <a:t>12</a:t>
            </a:fld>
            <a:endParaRPr lang="en-US" dirty="0"/>
          </a:p>
        </p:txBody>
      </p:sp>
    </p:spTree>
    <p:extLst>
      <p:ext uri="{BB962C8B-B14F-4D97-AF65-F5344CB8AC3E}">
        <p14:creationId xmlns:p14="http://schemas.microsoft.com/office/powerpoint/2010/main" val="407099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4AF66F-141E-4C80-8298-D69728EC7D0A}"/>
              </a:ext>
            </a:extLst>
          </p:cNvPr>
          <p:cNvSpPr>
            <a:spLocks noGrp="1"/>
          </p:cNvSpPr>
          <p:nvPr>
            <p:ph type="title"/>
          </p:nvPr>
        </p:nvSpPr>
        <p:spPr>
          <a:xfrm>
            <a:off x="679202" y="254127"/>
            <a:ext cx="11268958" cy="1086993"/>
          </a:xfrm>
        </p:spPr>
        <p:txBody>
          <a:bodyPr>
            <a:normAutofit fontScale="90000"/>
          </a:bodyPr>
          <a:lstStyle/>
          <a:p>
            <a:r>
              <a:rPr lang="en-US" b="1" i="1" dirty="0">
                <a:solidFill>
                  <a:srgbClr val="FF0000"/>
                </a:solidFill>
                <a:effectLst/>
                <a:latin typeface="Century" panose="02040604050505020304" pitchFamily="18" charset="0"/>
              </a:rPr>
              <a:t>Self Attention Mechanism in the Transformer</a:t>
            </a:r>
            <a:br>
              <a:rPr lang="en-US" b="1" i="0" dirty="0">
                <a:solidFill>
                  <a:srgbClr val="1D2129"/>
                </a:solidFill>
                <a:effectLst/>
                <a:latin typeface="Ubuntu"/>
              </a:rPr>
            </a:br>
            <a:r>
              <a:rPr lang="en-US" b="1" i="1" dirty="0">
                <a:solidFill>
                  <a:srgbClr val="FF0000"/>
                </a:solidFill>
                <a:latin typeface="Century" panose="02040604050505020304" pitchFamily="18" charset="0"/>
              </a:rPr>
              <a:t> </a:t>
            </a:r>
            <a:br>
              <a:rPr lang="en-US" b="1" i="0" dirty="0">
                <a:solidFill>
                  <a:srgbClr val="222222"/>
                </a:solidFill>
                <a:effectLst/>
                <a:latin typeface="Helvetica Neue"/>
              </a:rPr>
            </a:br>
            <a:endParaRPr lang="en-US" dirty="0"/>
          </a:p>
        </p:txBody>
      </p:sp>
      <p:sp>
        <p:nvSpPr>
          <p:cNvPr id="6" name="TextBox 5">
            <a:extLst>
              <a:ext uri="{FF2B5EF4-FFF2-40B4-BE49-F238E27FC236}">
                <a16:creationId xmlns:a16="http://schemas.microsoft.com/office/drawing/2014/main" id="{F6AF4F5E-9442-4486-ADF2-8B8313CFB447}"/>
              </a:ext>
            </a:extLst>
          </p:cNvPr>
          <p:cNvSpPr txBox="1"/>
          <p:nvPr/>
        </p:nvSpPr>
        <p:spPr>
          <a:xfrm>
            <a:off x="944880" y="1156454"/>
            <a:ext cx="6096000" cy="400110"/>
          </a:xfrm>
          <a:prstGeom prst="rect">
            <a:avLst/>
          </a:prstGeom>
          <a:noFill/>
        </p:spPr>
        <p:txBody>
          <a:bodyPr wrap="square">
            <a:spAutoFit/>
          </a:bodyPr>
          <a:lstStyle/>
          <a:p>
            <a:r>
              <a:rPr lang="en-US" sz="2000" b="1" i="0" dirty="0">
                <a:solidFill>
                  <a:srgbClr val="292929"/>
                </a:solidFill>
                <a:effectLst/>
                <a:latin typeface="Times New Roman" panose="02020603050405020304" pitchFamily="18" charset="0"/>
                <a:cs typeface="Times New Roman" panose="02020603050405020304" pitchFamily="18" charset="0"/>
              </a:rPr>
              <a:t>Step-3 (</a:t>
            </a:r>
            <a:r>
              <a:rPr lang="en-US" sz="2000" b="1" dirty="0">
                <a:solidFill>
                  <a:srgbClr val="292929"/>
                </a:solidFill>
                <a:latin typeface="Times New Roman" panose="02020603050405020304" pitchFamily="18" charset="0"/>
                <a:cs typeface="Times New Roman" panose="02020603050405020304" pitchFamily="18" charset="0"/>
              </a:rPr>
              <a:t>Derive key, query and value</a:t>
            </a:r>
            <a:r>
              <a:rPr lang="en-US" sz="2000" b="1" i="0" dirty="0">
                <a:solidFill>
                  <a:srgbClr val="292929"/>
                </a:solidFill>
                <a:effectLst/>
                <a:latin typeface="Times New Roman" panose="02020603050405020304" pitchFamily="18" charset="0"/>
                <a:cs typeface="Times New Roman" panose="02020603050405020304" pitchFamily="18" charset="0"/>
              </a:rPr>
              <a:t>)</a:t>
            </a:r>
            <a:endParaRPr lang="en-US" sz="2000" dirty="0"/>
          </a:p>
        </p:txBody>
      </p:sp>
      <p:pic>
        <p:nvPicPr>
          <p:cNvPr id="10" name="Picture 9">
            <a:extLst>
              <a:ext uri="{FF2B5EF4-FFF2-40B4-BE49-F238E27FC236}">
                <a16:creationId xmlns:a16="http://schemas.microsoft.com/office/drawing/2014/main" id="{EB46AFB9-3027-4C0E-8BB1-24EFE2459B12}"/>
              </a:ext>
            </a:extLst>
          </p:cNvPr>
          <p:cNvPicPr>
            <a:picLocks noChangeAspect="1"/>
          </p:cNvPicPr>
          <p:nvPr/>
        </p:nvPicPr>
        <p:blipFill>
          <a:blip r:embed="rId2"/>
          <a:stretch>
            <a:fillRect/>
          </a:stretch>
        </p:blipFill>
        <p:spPr>
          <a:xfrm>
            <a:off x="5750242" y="1534811"/>
            <a:ext cx="5527358" cy="1417271"/>
          </a:xfrm>
          <a:prstGeom prst="rect">
            <a:avLst/>
          </a:prstGeom>
        </p:spPr>
      </p:pic>
      <p:sp>
        <p:nvSpPr>
          <p:cNvPr id="11" name="TextBox 10">
            <a:extLst>
              <a:ext uri="{FF2B5EF4-FFF2-40B4-BE49-F238E27FC236}">
                <a16:creationId xmlns:a16="http://schemas.microsoft.com/office/drawing/2014/main" id="{E398D460-FF26-49B7-AB75-F15337BB5C23}"/>
              </a:ext>
            </a:extLst>
          </p:cNvPr>
          <p:cNvSpPr txBox="1"/>
          <p:nvPr/>
        </p:nvSpPr>
        <p:spPr>
          <a:xfrm>
            <a:off x="289560" y="2053094"/>
            <a:ext cx="4210517"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Key outputs for 3 different </a:t>
            </a:r>
            <a:r>
              <a:rPr lang="en-US" sz="2000" b="1" dirty="0" err="1">
                <a:latin typeface="Times New Roman" panose="02020603050405020304" pitchFamily="18" charset="0"/>
                <a:cs typeface="Times New Roman" panose="02020603050405020304" pitchFamily="18" charset="0"/>
              </a:rPr>
              <a:t>inputs,</a:t>
            </a:r>
            <a:r>
              <a:rPr lang="en-US" sz="2000" b="1" dirty="0" err="1">
                <a:solidFill>
                  <a:srgbClr val="FF0000"/>
                </a:solidFill>
                <a:latin typeface="Times New Roman" panose="02020603050405020304" pitchFamily="18" charset="0"/>
                <a:cs typeface="Times New Roman" panose="02020603050405020304" pitchFamily="18" charset="0"/>
              </a:rPr>
              <a:t>K</a:t>
            </a:r>
            <a:endParaRPr lang="en-US" sz="2000" b="1" dirty="0">
              <a:solidFill>
                <a:srgbClr val="FF0000"/>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4328AB2D-37F0-43DA-9D0D-BFBDDEAFDB0F}"/>
              </a:ext>
            </a:extLst>
          </p:cNvPr>
          <p:cNvPicPr>
            <a:picLocks noChangeAspect="1"/>
          </p:cNvPicPr>
          <p:nvPr/>
        </p:nvPicPr>
        <p:blipFill rotWithShape="1">
          <a:blip r:embed="rId3"/>
          <a:srcRect l="38591" t="10365" r="39841" b="20665"/>
          <a:stretch/>
        </p:blipFill>
        <p:spPr>
          <a:xfrm rot="5400000">
            <a:off x="4906105" y="1728504"/>
            <a:ext cx="285224" cy="1097280"/>
          </a:xfrm>
          <a:prstGeom prst="rect">
            <a:avLst/>
          </a:prstGeom>
        </p:spPr>
      </p:pic>
      <p:pic>
        <p:nvPicPr>
          <p:cNvPr id="14" name="Picture 13">
            <a:extLst>
              <a:ext uri="{FF2B5EF4-FFF2-40B4-BE49-F238E27FC236}">
                <a16:creationId xmlns:a16="http://schemas.microsoft.com/office/drawing/2014/main" id="{6AFA86F7-D8D9-425F-B859-4BD662BF5360}"/>
              </a:ext>
            </a:extLst>
          </p:cNvPr>
          <p:cNvPicPr>
            <a:picLocks noChangeAspect="1"/>
          </p:cNvPicPr>
          <p:nvPr/>
        </p:nvPicPr>
        <p:blipFill>
          <a:blip r:embed="rId4"/>
          <a:stretch>
            <a:fillRect/>
          </a:stretch>
        </p:blipFill>
        <p:spPr>
          <a:xfrm>
            <a:off x="5902642" y="4960806"/>
            <a:ext cx="5374958" cy="1481479"/>
          </a:xfrm>
          <a:prstGeom prst="rect">
            <a:avLst/>
          </a:prstGeom>
        </p:spPr>
      </p:pic>
      <p:sp>
        <p:nvSpPr>
          <p:cNvPr id="15" name="TextBox 14">
            <a:extLst>
              <a:ext uri="{FF2B5EF4-FFF2-40B4-BE49-F238E27FC236}">
                <a16:creationId xmlns:a16="http://schemas.microsoft.com/office/drawing/2014/main" id="{065C360F-EF37-41A8-ADAA-99791BFB7DFE}"/>
              </a:ext>
            </a:extLst>
          </p:cNvPr>
          <p:cNvSpPr txBox="1"/>
          <p:nvPr/>
        </p:nvSpPr>
        <p:spPr>
          <a:xfrm>
            <a:off x="289560" y="3861954"/>
            <a:ext cx="4859239"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Query outputs for 3 different </a:t>
            </a:r>
            <a:r>
              <a:rPr lang="en-US" sz="2000" b="1" dirty="0" err="1">
                <a:latin typeface="Times New Roman" panose="02020603050405020304" pitchFamily="18" charset="0"/>
                <a:cs typeface="Times New Roman" panose="02020603050405020304" pitchFamily="18" charset="0"/>
              </a:rPr>
              <a:t>inputs,</a:t>
            </a:r>
            <a:r>
              <a:rPr lang="en-US" sz="2000" b="1" dirty="0" err="1">
                <a:solidFill>
                  <a:srgbClr val="FF0000"/>
                </a:solidFill>
                <a:latin typeface="Times New Roman" panose="02020603050405020304" pitchFamily="18" charset="0"/>
                <a:cs typeface="Times New Roman" panose="02020603050405020304" pitchFamily="18" charset="0"/>
              </a:rPr>
              <a:t>Q</a:t>
            </a:r>
            <a:endParaRPr lang="en-US" sz="2000" b="1" dirty="0">
              <a:solidFill>
                <a:srgbClr val="FF0000"/>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D570C0DE-5409-4C8C-905B-E6AFA7C415D0}"/>
              </a:ext>
            </a:extLst>
          </p:cNvPr>
          <p:cNvPicPr>
            <a:picLocks noChangeAspect="1"/>
          </p:cNvPicPr>
          <p:nvPr/>
        </p:nvPicPr>
        <p:blipFill>
          <a:blip r:embed="rId5"/>
          <a:stretch>
            <a:fillRect/>
          </a:stretch>
        </p:blipFill>
        <p:spPr>
          <a:xfrm>
            <a:off x="5673557" y="3349844"/>
            <a:ext cx="5604043" cy="1495766"/>
          </a:xfrm>
          <a:prstGeom prst="rect">
            <a:avLst/>
          </a:prstGeom>
        </p:spPr>
      </p:pic>
      <p:sp>
        <p:nvSpPr>
          <p:cNvPr id="18" name="TextBox 17">
            <a:extLst>
              <a:ext uri="{FF2B5EF4-FFF2-40B4-BE49-F238E27FC236}">
                <a16:creationId xmlns:a16="http://schemas.microsoft.com/office/drawing/2014/main" id="{04C11896-250C-4840-9B84-BFBC288E27A9}"/>
              </a:ext>
            </a:extLst>
          </p:cNvPr>
          <p:cNvSpPr txBox="1"/>
          <p:nvPr/>
        </p:nvSpPr>
        <p:spPr>
          <a:xfrm>
            <a:off x="259080" y="5670814"/>
            <a:ext cx="4240997"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Value outputs for 3 different </a:t>
            </a:r>
            <a:r>
              <a:rPr lang="en-US" sz="2000" b="1" dirty="0" err="1">
                <a:latin typeface="Times New Roman" panose="02020603050405020304" pitchFamily="18" charset="0"/>
                <a:cs typeface="Times New Roman" panose="02020603050405020304" pitchFamily="18" charset="0"/>
              </a:rPr>
              <a:t>inputs,</a:t>
            </a:r>
            <a:r>
              <a:rPr lang="en-US" sz="2000" b="1" dirty="0" err="1">
                <a:solidFill>
                  <a:srgbClr val="FF0000"/>
                </a:solidFill>
                <a:latin typeface="Times New Roman" panose="02020603050405020304" pitchFamily="18" charset="0"/>
                <a:cs typeface="Times New Roman" panose="02020603050405020304" pitchFamily="18" charset="0"/>
              </a:rPr>
              <a:t>V</a:t>
            </a:r>
            <a:endParaRPr lang="en-US" sz="2000" b="1" dirty="0">
              <a:solidFill>
                <a:srgbClr val="FF0000"/>
              </a:solidFill>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0AA3248B-24B6-4A7A-820F-B9A166DB43F7}"/>
              </a:ext>
            </a:extLst>
          </p:cNvPr>
          <p:cNvPicPr>
            <a:picLocks noChangeAspect="1"/>
          </p:cNvPicPr>
          <p:nvPr/>
        </p:nvPicPr>
        <p:blipFill rotWithShape="1">
          <a:blip r:embed="rId3"/>
          <a:srcRect l="38591" t="10365" r="39841" b="20665"/>
          <a:stretch/>
        </p:blipFill>
        <p:spPr>
          <a:xfrm rot="5400000">
            <a:off x="4906105" y="3513369"/>
            <a:ext cx="285224" cy="1097280"/>
          </a:xfrm>
          <a:prstGeom prst="rect">
            <a:avLst/>
          </a:prstGeom>
        </p:spPr>
      </p:pic>
      <p:pic>
        <p:nvPicPr>
          <p:cNvPr id="20" name="Picture 19">
            <a:extLst>
              <a:ext uri="{FF2B5EF4-FFF2-40B4-BE49-F238E27FC236}">
                <a16:creationId xmlns:a16="http://schemas.microsoft.com/office/drawing/2014/main" id="{58A55BE7-A266-4347-8318-323921AB8E65}"/>
              </a:ext>
            </a:extLst>
          </p:cNvPr>
          <p:cNvPicPr>
            <a:picLocks noChangeAspect="1"/>
          </p:cNvPicPr>
          <p:nvPr/>
        </p:nvPicPr>
        <p:blipFill rotWithShape="1">
          <a:blip r:embed="rId3"/>
          <a:srcRect l="38591" t="10365" r="39841" b="20665"/>
          <a:stretch/>
        </p:blipFill>
        <p:spPr>
          <a:xfrm rot="5400000">
            <a:off x="4890865" y="5295517"/>
            <a:ext cx="285224" cy="1097280"/>
          </a:xfrm>
          <a:prstGeom prst="rect">
            <a:avLst/>
          </a:prstGeom>
        </p:spPr>
      </p:pic>
      <p:sp>
        <p:nvSpPr>
          <p:cNvPr id="13" name="TextBox 12">
            <a:extLst>
              <a:ext uri="{FF2B5EF4-FFF2-40B4-BE49-F238E27FC236}">
                <a16:creationId xmlns:a16="http://schemas.microsoft.com/office/drawing/2014/main" id="{2A08A508-625D-4CFB-BA6F-6097C7E66BE1}"/>
              </a:ext>
            </a:extLst>
          </p:cNvPr>
          <p:cNvSpPr txBox="1"/>
          <p:nvPr/>
        </p:nvSpPr>
        <p:spPr>
          <a:xfrm>
            <a:off x="5750243" y="1569146"/>
            <a:ext cx="5425758" cy="1275653"/>
          </a:xfrm>
          <a:prstGeom prst="rect">
            <a:avLst/>
          </a:prstGeom>
          <a:noFill/>
          <a:ln w="38100">
            <a:solidFill>
              <a:schemeClr val="tx1"/>
            </a:solidFill>
          </a:ln>
        </p:spPr>
        <p:txBody>
          <a:bodyPr wrap="square" rtlCol="0">
            <a:spAutoFit/>
          </a:bodyPr>
          <a:lstStyle/>
          <a:p>
            <a:endParaRPr lang="en-US" dirty="0"/>
          </a:p>
        </p:txBody>
      </p:sp>
      <p:sp>
        <p:nvSpPr>
          <p:cNvPr id="16" name="TextBox 15">
            <a:extLst>
              <a:ext uri="{FF2B5EF4-FFF2-40B4-BE49-F238E27FC236}">
                <a16:creationId xmlns:a16="http://schemas.microsoft.com/office/drawing/2014/main" id="{A6A43EE9-AF4D-4E7A-B4F0-B6FE0501F025}"/>
              </a:ext>
            </a:extLst>
          </p:cNvPr>
          <p:cNvSpPr txBox="1"/>
          <p:nvPr/>
        </p:nvSpPr>
        <p:spPr>
          <a:xfrm>
            <a:off x="5750242" y="3469709"/>
            <a:ext cx="5425758" cy="1275653"/>
          </a:xfrm>
          <a:prstGeom prst="rect">
            <a:avLst/>
          </a:prstGeom>
          <a:noFill/>
          <a:ln w="38100">
            <a:solidFill>
              <a:schemeClr val="tx1"/>
            </a:solidFill>
          </a:ln>
        </p:spPr>
        <p:txBody>
          <a:bodyPr wrap="square" rtlCol="0">
            <a:spAutoFit/>
          </a:bodyPr>
          <a:lstStyle/>
          <a:p>
            <a:endParaRPr lang="en-US" dirty="0"/>
          </a:p>
        </p:txBody>
      </p:sp>
      <p:sp>
        <p:nvSpPr>
          <p:cNvPr id="21" name="TextBox 20">
            <a:extLst>
              <a:ext uri="{FF2B5EF4-FFF2-40B4-BE49-F238E27FC236}">
                <a16:creationId xmlns:a16="http://schemas.microsoft.com/office/drawing/2014/main" id="{750A381B-5FAB-40D7-B30C-A5A26E371C2C}"/>
              </a:ext>
            </a:extLst>
          </p:cNvPr>
          <p:cNvSpPr txBox="1"/>
          <p:nvPr/>
        </p:nvSpPr>
        <p:spPr>
          <a:xfrm>
            <a:off x="5762699" y="5102415"/>
            <a:ext cx="5425758" cy="1275653"/>
          </a:xfrm>
          <a:prstGeom prst="rect">
            <a:avLst/>
          </a:prstGeom>
          <a:noFill/>
          <a:ln w="38100">
            <a:solidFill>
              <a:schemeClr val="tx1"/>
            </a:solidFill>
          </a:ln>
        </p:spPr>
        <p:txBody>
          <a:bodyPr wrap="square" rtlCol="0">
            <a:spAutoFit/>
          </a:bodyPr>
          <a:lstStyle/>
          <a:p>
            <a:endParaRPr lang="en-US" dirty="0"/>
          </a:p>
        </p:txBody>
      </p:sp>
      <p:sp>
        <p:nvSpPr>
          <p:cNvPr id="2" name="Slide Number Placeholder 1">
            <a:extLst>
              <a:ext uri="{FF2B5EF4-FFF2-40B4-BE49-F238E27FC236}">
                <a16:creationId xmlns:a16="http://schemas.microsoft.com/office/drawing/2014/main" id="{E515B2AA-DAB1-4420-8186-B9F9C45E5BD7}"/>
              </a:ext>
            </a:extLst>
          </p:cNvPr>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209950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Effect transition="in" filter="fade">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64F98A-9658-4E7D-BFDE-4244E4519E57}"/>
              </a:ext>
            </a:extLst>
          </p:cNvPr>
          <p:cNvSpPr txBox="1"/>
          <p:nvPr/>
        </p:nvSpPr>
        <p:spPr>
          <a:xfrm>
            <a:off x="679202" y="1522214"/>
            <a:ext cx="6096000" cy="400110"/>
          </a:xfrm>
          <a:prstGeom prst="rect">
            <a:avLst/>
          </a:prstGeom>
          <a:noFill/>
        </p:spPr>
        <p:txBody>
          <a:bodyPr wrap="square">
            <a:spAutoFit/>
          </a:bodyPr>
          <a:lstStyle/>
          <a:p>
            <a:r>
              <a:rPr lang="en-US" sz="2000" b="1" i="0" dirty="0">
                <a:solidFill>
                  <a:srgbClr val="292929"/>
                </a:solidFill>
                <a:effectLst/>
                <a:latin typeface="Times New Roman" panose="02020603050405020304" pitchFamily="18" charset="0"/>
                <a:cs typeface="Times New Roman" panose="02020603050405020304" pitchFamily="18" charset="0"/>
              </a:rPr>
              <a:t>Step 4: Calculate attention scores</a:t>
            </a:r>
            <a:endParaRPr lang="en-US" sz="20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362B20A3-76DD-4D77-9FFD-C2CCD0BA42CF}"/>
              </a:ext>
            </a:extLst>
          </p:cNvPr>
          <p:cNvSpPr>
            <a:spLocks noGrp="1"/>
          </p:cNvSpPr>
          <p:nvPr>
            <p:ph type="title"/>
          </p:nvPr>
        </p:nvSpPr>
        <p:spPr>
          <a:xfrm>
            <a:off x="679202" y="254127"/>
            <a:ext cx="11268958" cy="1086993"/>
          </a:xfrm>
        </p:spPr>
        <p:txBody>
          <a:bodyPr>
            <a:normAutofit fontScale="90000"/>
          </a:bodyPr>
          <a:lstStyle/>
          <a:p>
            <a:r>
              <a:rPr lang="en-US" b="1" i="1" dirty="0">
                <a:solidFill>
                  <a:srgbClr val="FF0000"/>
                </a:solidFill>
                <a:effectLst/>
                <a:latin typeface="Century" panose="02040604050505020304" pitchFamily="18" charset="0"/>
              </a:rPr>
              <a:t>Self Attention Mechanism in the Transformer</a:t>
            </a:r>
            <a:br>
              <a:rPr lang="en-US" b="1" i="0" dirty="0">
                <a:solidFill>
                  <a:srgbClr val="1D2129"/>
                </a:solidFill>
                <a:effectLst/>
                <a:latin typeface="Ubuntu"/>
              </a:rPr>
            </a:br>
            <a:r>
              <a:rPr lang="en-US" b="1" i="1" dirty="0">
                <a:solidFill>
                  <a:srgbClr val="FF0000"/>
                </a:solidFill>
                <a:latin typeface="Century" panose="02040604050505020304" pitchFamily="18" charset="0"/>
              </a:rPr>
              <a:t> </a:t>
            </a:r>
            <a:br>
              <a:rPr lang="en-US" b="1" i="0" dirty="0">
                <a:solidFill>
                  <a:srgbClr val="222222"/>
                </a:solidFill>
                <a:effectLst/>
                <a:latin typeface="Helvetica Neue"/>
              </a:rPr>
            </a:br>
            <a:endParaRPr lang="en-US" dirty="0"/>
          </a:p>
        </p:txBody>
      </p:sp>
      <p:sp>
        <p:nvSpPr>
          <p:cNvPr id="8" name="TextBox 7">
            <a:extLst>
              <a:ext uri="{FF2B5EF4-FFF2-40B4-BE49-F238E27FC236}">
                <a16:creationId xmlns:a16="http://schemas.microsoft.com/office/drawing/2014/main" id="{256579EC-3B07-4E0B-AE5C-90DCF298ABD3}"/>
              </a:ext>
            </a:extLst>
          </p:cNvPr>
          <p:cNvSpPr txBox="1"/>
          <p:nvPr/>
        </p:nvSpPr>
        <p:spPr>
          <a:xfrm>
            <a:off x="679202" y="2103418"/>
            <a:ext cx="9653518" cy="707886"/>
          </a:xfrm>
          <a:prstGeom prst="rect">
            <a:avLst/>
          </a:prstGeom>
          <a:noFill/>
        </p:spPr>
        <p:txBody>
          <a:bodyPr wrap="square">
            <a:spAutoFit/>
          </a:bodyPr>
          <a:lstStyle/>
          <a:p>
            <a:r>
              <a:rPr lang="en-US" sz="2000" b="0" i="0" dirty="0">
                <a:solidFill>
                  <a:srgbClr val="292929"/>
                </a:solidFill>
                <a:effectLst/>
                <a:latin typeface="Times New Roman" panose="02020603050405020304" pitchFamily="18" charset="0"/>
                <a:cs typeface="Times New Roman" panose="02020603050405020304" pitchFamily="18" charset="0"/>
              </a:rPr>
              <a:t>we start off with taking a dot product between 1</a:t>
            </a:r>
            <a:r>
              <a:rPr lang="en-US" sz="2000" b="0" i="0" baseline="30000" dirty="0">
                <a:solidFill>
                  <a:srgbClr val="292929"/>
                </a:solidFill>
                <a:effectLst/>
                <a:latin typeface="Times New Roman" panose="02020603050405020304" pitchFamily="18" charset="0"/>
                <a:cs typeface="Times New Roman" panose="02020603050405020304" pitchFamily="18" charset="0"/>
              </a:rPr>
              <a:t>st</a:t>
            </a:r>
            <a:r>
              <a:rPr lang="en-US" sz="2000" b="0" i="0" dirty="0">
                <a:solidFill>
                  <a:srgbClr val="292929"/>
                </a:solidFill>
                <a:effectLst/>
                <a:latin typeface="Times New Roman" panose="02020603050405020304" pitchFamily="18" charset="0"/>
                <a:cs typeface="Times New Roman" panose="02020603050405020304" pitchFamily="18" charset="0"/>
              </a:rPr>
              <a:t> Input’s </a:t>
            </a:r>
            <a:r>
              <a:rPr lang="en-US" sz="2000" b="1" i="0" dirty="0">
                <a:solidFill>
                  <a:srgbClr val="292929"/>
                </a:solidFill>
                <a:effectLst/>
                <a:latin typeface="Times New Roman" panose="02020603050405020304" pitchFamily="18" charset="0"/>
                <a:cs typeface="Times New Roman" panose="02020603050405020304" pitchFamily="18" charset="0"/>
              </a:rPr>
              <a:t>query </a:t>
            </a:r>
            <a:r>
              <a:rPr lang="en-US" sz="2000" b="0" i="0" dirty="0">
                <a:solidFill>
                  <a:srgbClr val="292929"/>
                </a:solidFill>
                <a:effectLst/>
                <a:latin typeface="Times New Roman" panose="02020603050405020304" pitchFamily="18" charset="0"/>
                <a:cs typeface="Times New Roman" panose="02020603050405020304" pitchFamily="18" charset="0"/>
              </a:rPr>
              <a:t>(red) with all </a:t>
            </a:r>
            <a:r>
              <a:rPr lang="en-US" sz="2000" b="1" i="0" dirty="0">
                <a:solidFill>
                  <a:srgbClr val="292929"/>
                </a:solidFill>
                <a:effectLst/>
                <a:latin typeface="Times New Roman" panose="02020603050405020304" pitchFamily="18" charset="0"/>
                <a:cs typeface="Times New Roman" panose="02020603050405020304" pitchFamily="18" charset="0"/>
              </a:rPr>
              <a:t>keys </a:t>
            </a:r>
            <a:r>
              <a:rPr lang="en-US" sz="2000" b="0" i="0" dirty="0">
                <a:solidFill>
                  <a:srgbClr val="292929"/>
                </a:solidFill>
                <a:effectLst/>
                <a:latin typeface="Times New Roman" panose="02020603050405020304" pitchFamily="18" charset="0"/>
                <a:cs typeface="Times New Roman" panose="02020603050405020304" pitchFamily="18" charset="0"/>
              </a:rPr>
              <a:t>(orange), including itself</a:t>
            </a:r>
            <a:endParaRPr lang="en-US" sz="20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FEAC993-2BD7-4A28-81D4-DEDE9A71462E}"/>
              </a:ext>
            </a:extLst>
          </p:cNvPr>
          <p:cNvPicPr>
            <a:picLocks noChangeAspect="1"/>
          </p:cNvPicPr>
          <p:nvPr/>
        </p:nvPicPr>
        <p:blipFill>
          <a:blip r:embed="rId2"/>
          <a:stretch>
            <a:fillRect/>
          </a:stretch>
        </p:blipFill>
        <p:spPr>
          <a:xfrm>
            <a:off x="7970520" y="4521684"/>
            <a:ext cx="3977640" cy="1086992"/>
          </a:xfrm>
          <a:prstGeom prst="rect">
            <a:avLst/>
          </a:prstGeom>
        </p:spPr>
      </p:pic>
      <p:pic>
        <p:nvPicPr>
          <p:cNvPr id="12" name="Picture 11">
            <a:extLst>
              <a:ext uri="{FF2B5EF4-FFF2-40B4-BE49-F238E27FC236}">
                <a16:creationId xmlns:a16="http://schemas.microsoft.com/office/drawing/2014/main" id="{B588F29E-F897-4C57-AFF2-4B29E992FB6E}"/>
              </a:ext>
            </a:extLst>
          </p:cNvPr>
          <p:cNvPicPr>
            <a:picLocks noChangeAspect="1"/>
          </p:cNvPicPr>
          <p:nvPr/>
        </p:nvPicPr>
        <p:blipFill rotWithShape="1">
          <a:blip r:embed="rId3"/>
          <a:srcRect l="2995" t="34890" r="4494" b="5382"/>
          <a:stretch/>
        </p:blipFill>
        <p:spPr>
          <a:xfrm>
            <a:off x="243840" y="2930843"/>
            <a:ext cx="7528560" cy="3192247"/>
          </a:xfrm>
          <a:prstGeom prst="rect">
            <a:avLst/>
          </a:prstGeom>
        </p:spPr>
      </p:pic>
      <p:sp>
        <p:nvSpPr>
          <p:cNvPr id="13" name="TextBox 12">
            <a:extLst>
              <a:ext uri="{FF2B5EF4-FFF2-40B4-BE49-F238E27FC236}">
                <a16:creationId xmlns:a16="http://schemas.microsoft.com/office/drawing/2014/main" id="{0F75FCBF-716F-4D10-BF52-2C3630B9A1CC}"/>
              </a:ext>
            </a:extLst>
          </p:cNvPr>
          <p:cNvSpPr txBox="1"/>
          <p:nvPr/>
        </p:nvSpPr>
        <p:spPr>
          <a:xfrm>
            <a:off x="8595729" y="3813798"/>
            <a:ext cx="2727221" cy="707886"/>
          </a:xfrm>
          <a:prstGeom prst="rect">
            <a:avLst/>
          </a:prstGeom>
          <a:noFill/>
          <a:ln w="25400">
            <a:solidFill>
              <a:srgbClr val="FF0000"/>
            </a:solidFill>
          </a:ln>
        </p:spPr>
        <p:txBody>
          <a:bodyPr wrap="none" rtlCol="0">
            <a:spAutoFit/>
          </a:bodyPr>
          <a:lstStyle/>
          <a:p>
            <a:r>
              <a:rPr lang="en-US" sz="2000" b="1" dirty="0">
                <a:latin typeface="Times New Roman" panose="02020603050405020304" pitchFamily="18" charset="0"/>
                <a:cs typeface="Times New Roman" panose="02020603050405020304" pitchFamily="18" charset="0"/>
              </a:rPr>
              <a:t>Attention Score Matrix</a:t>
            </a:r>
          </a:p>
          <a:p>
            <a:pPr algn="ctr"/>
            <a:r>
              <a:rPr lang="en-US" sz="2000" b="1" dirty="0">
                <a:solidFill>
                  <a:srgbClr val="FF0000"/>
                </a:solidFill>
                <a:latin typeface="Times New Roman" panose="02020603050405020304" pitchFamily="18" charset="0"/>
                <a:cs typeface="Times New Roman" panose="02020603050405020304" pitchFamily="18" charset="0"/>
              </a:rPr>
              <a:t>Q.K</a:t>
            </a:r>
            <a:r>
              <a:rPr lang="en-US" sz="2000" b="1" baseline="30000" dirty="0">
                <a:solidFill>
                  <a:srgbClr val="FF0000"/>
                </a:solidFill>
                <a:latin typeface="Times New Roman" panose="02020603050405020304" pitchFamily="18" charset="0"/>
                <a:cs typeface="Times New Roman" panose="02020603050405020304" pitchFamily="18" charset="0"/>
              </a:rPr>
              <a:t>T</a:t>
            </a:r>
            <a:endParaRPr lang="en-US" b="1" baseline="30000"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E32024F-04CD-45E9-84D9-95D47BE15F09}"/>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264105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956BD7-328F-4A2B-8E5C-B8D72F20763F}"/>
              </a:ext>
            </a:extLst>
          </p:cNvPr>
          <p:cNvSpPr txBox="1"/>
          <p:nvPr/>
        </p:nvSpPr>
        <p:spPr>
          <a:xfrm>
            <a:off x="679202" y="1141065"/>
            <a:ext cx="6096000" cy="400110"/>
          </a:xfrm>
          <a:prstGeom prst="rect">
            <a:avLst/>
          </a:prstGeom>
          <a:noFill/>
        </p:spPr>
        <p:txBody>
          <a:bodyPr wrap="square">
            <a:spAutoFit/>
          </a:bodyPr>
          <a:lstStyle/>
          <a:p>
            <a:r>
              <a:rPr lang="en-US" sz="2000" b="1" i="0" dirty="0">
                <a:solidFill>
                  <a:srgbClr val="292929"/>
                </a:solidFill>
                <a:effectLst/>
                <a:latin typeface="Times New Roman" panose="02020603050405020304" pitchFamily="18" charset="0"/>
                <a:cs typeface="Times New Roman" panose="02020603050405020304" pitchFamily="18" charset="0"/>
              </a:rPr>
              <a:t>Step 5: Calculate </a:t>
            </a:r>
            <a:r>
              <a:rPr lang="en-US" sz="2000" b="1" i="0" dirty="0" err="1">
                <a:solidFill>
                  <a:srgbClr val="292929"/>
                </a:solidFill>
                <a:effectLst/>
                <a:latin typeface="Times New Roman" panose="02020603050405020304" pitchFamily="18" charset="0"/>
                <a:cs typeface="Times New Roman" panose="02020603050405020304" pitchFamily="18" charset="0"/>
              </a:rPr>
              <a:t>softmax</a:t>
            </a:r>
            <a:endParaRPr lang="en-US" sz="20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92CB662A-2FCF-467C-AFFC-7677BE53E0E1}"/>
              </a:ext>
            </a:extLst>
          </p:cNvPr>
          <p:cNvSpPr>
            <a:spLocks noGrp="1"/>
          </p:cNvSpPr>
          <p:nvPr>
            <p:ph type="title"/>
          </p:nvPr>
        </p:nvSpPr>
        <p:spPr>
          <a:xfrm>
            <a:off x="679202" y="254127"/>
            <a:ext cx="11268958" cy="1086993"/>
          </a:xfrm>
        </p:spPr>
        <p:txBody>
          <a:bodyPr>
            <a:normAutofit fontScale="90000"/>
          </a:bodyPr>
          <a:lstStyle/>
          <a:p>
            <a:r>
              <a:rPr lang="en-US" b="1" i="1" dirty="0">
                <a:solidFill>
                  <a:srgbClr val="FF0000"/>
                </a:solidFill>
                <a:effectLst/>
                <a:latin typeface="Century" panose="02040604050505020304" pitchFamily="18" charset="0"/>
              </a:rPr>
              <a:t>Self Attention Mechanism in the Transformer</a:t>
            </a:r>
            <a:br>
              <a:rPr lang="en-US" b="1" i="0" dirty="0">
                <a:solidFill>
                  <a:srgbClr val="1D2129"/>
                </a:solidFill>
                <a:effectLst/>
                <a:latin typeface="Ubuntu"/>
              </a:rPr>
            </a:br>
            <a:r>
              <a:rPr lang="en-US" b="1" i="1" dirty="0">
                <a:solidFill>
                  <a:srgbClr val="FF0000"/>
                </a:solidFill>
                <a:latin typeface="Century" panose="02040604050505020304" pitchFamily="18" charset="0"/>
              </a:rPr>
              <a:t> </a:t>
            </a:r>
            <a:br>
              <a:rPr lang="en-US" b="1" i="0" dirty="0">
                <a:solidFill>
                  <a:srgbClr val="222222"/>
                </a:solidFill>
                <a:effectLst/>
                <a:latin typeface="Helvetica Neue"/>
              </a:rPr>
            </a:br>
            <a:endParaRPr lang="en-US" dirty="0"/>
          </a:p>
        </p:txBody>
      </p:sp>
      <p:pic>
        <p:nvPicPr>
          <p:cNvPr id="8" name="Picture 7">
            <a:extLst>
              <a:ext uri="{FF2B5EF4-FFF2-40B4-BE49-F238E27FC236}">
                <a16:creationId xmlns:a16="http://schemas.microsoft.com/office/drawing/2014/main" id="{EC6D9D94-1BB9-4B6E-8FCC-62A9199BF216}"/>
              </a:ext>
            </a:extLst>
          </p:cNvPr>
          <p:cNvPicPr>
            <a:picLocks noChangeAspect="1"/>
          </p:cNvPicPr>
          <p:nvPr/>
        </p:nvPicPr>
        <p:blipFill>
          <a:blip r:embed="rId2"/>
          <a:stretch>
            <a:fillRect/>
          </a:stretch>
        </p:blipFill>
        <p:spPr>
          <a:xfrm>
            <a:off x="2617175" y="1773782"/>
            <a:ext cx="8321993" cy="3252380"/>
          </a:xfrm>
          <a:prstGeom prst="rect">
            <a:avLst/>
          </a:prstGeom>
        </p:spPr>
      </p:pic>
      <p:sp>
        <p:nvSpPr>
          <p:cNvPr id="10" name="TextBox 9">
            <a:extLst>
              <a:ext uri="{FF2B5EF4-FFF2-40B4-BE49-F238E27FC236}">
                <a16:creationId xmlns:a16="http://schemas.microsoft.com/office/drawing/2014/main" id="{D5BA5187-F75F-4A4A-957B-FCC1DEBF961A}"/>
              </a:ext>
            </a:extLst>
          </p:cNvPr>
          <p:cNvSpPr txBox="1"/>
          <p:nvPr/>
        </p:nvSpPr>
        <p:spPr>
          <a:xfrm>
            <a:off x="4206239" y="5532269"/>
            <a:ext cx="3779520" cy="369332"/>
          </a:xfrm>
          <a:prstGeom prst="rect">
            <a:avLst/>
          </a:prstGeom>
          <a:noFill/>
          <a:ln w="25400">
            <a:solidFill>
              <a:srgbClr val="FF0000"/>
            </a:solidFill>
          </a:ln>
        </p:spPr>
        <p:txBody>
          <a:bodyPr wrap="square">
            <a:spAutoFit/>
          </a:bodyPr>
          <a:lstStyle/>
          <a:p>
            <a:pPr algn="ctr"/>
            <a:r>
              <a:rPr lang="en-US" b="0" i="0" dirty="0" err="1">
                <a:solidFill>
                  <a:srgbClr val="292929"/>
                </a:solidFill>
                <a:effectLst/>
                <a:latin typeface="Menlo"/>
              </a:rPr>
              <a:t>softmax</a:t>
            </a:r>
            <a:r>
              <a:rPr lang="en-US" b="0" i="0" dirty="0">
                <a:solidFill>
                  <a:srgbClr val="292929"/>
                </a:solidFill>
                <a:effectLst/>
                <a:latin typeface="Menlo"/>
              </a:rPr>
              <a:t>([2, 4, 4]) = [0.0, 0.5, 0.5]</a:t>
            </a:r>
            <a:endParaRPr lang="en-US" dirty="0"/>
          </a:p>
        </p:txBody>
      </p:sp>
      <p:sp>
        <p:nvSpPr>
          <p:cNvPr id="2" name="Slide Number Placeholder 1">
            <a:extLst>
              <a:ext uri="{FF2B5EF4-FFF2-40B4-BE49-F238E27FC236}">
                <a16:creationId xmlns:a16="http://schemas.microsoft.com/office/drawing/2014/main" id="{DA6B670F-A75B-43DA-8298-DFDCD97AB3B4}"/>
              </a:ext>
            </a:extLst>
          </p:cNvPr>
          <p:cNvSpPr>
            <a:spLocks noGrp="1"/>
          </p:cNvSpPr>
          <p:nvPr>
            <p:ph type="sldNum" sz="quarter" idx="12"/>
          </p:nvPr>
        </p:nvSpPr>
        <p:spPr/>
        <p:txBody>
          <a:bodyPr/>
          <a:lstStyle/>
          <a:p>
            <a:fld id="{69E57DC2-970A-4B3E-BB1C-7A09969E49DF}" type="slidenum">
              <a:rPr lang="en-US" smtClean="0"/>
              <a:t>15</a:t>
            </a:fld>
            <a:endParaRPr lang="en-US" dirty="0"/>
          </a:p>
        </p:txBody>
      </p:sp>
      <p:sp>
        <p:nvSpPr>
          <p:cNvPr id="3" name="TextBox 2">
            <a:extLst>
              <a:ext uri="{FF2B5EF4-FFF2-40B4-BE49-F238E27FC236}">
                <a16:creationId xmlns:a16="http://schemas.microsoft.com/office/drawing/2014/main" id="{C9883E4C-0925-43B5-87F7-D933E5C6C2AD}"/>
              </a:ext>
            </a:extLst>
          </p:cNvPr>
          <p:cNvSpPr txBox="1"/>
          <p:nvPr/>
        </p:nvSpPr>
        <p:spPr>
          <a:xfrm>
            <a:off x="1187203" y="2859314"/>
            <a:ext cx="2677336" cy="461665"/>
          </a:xfrm>
          <a:prstGeom prst="rect">
            <a:avLst/>
          </a:prstGeom>
          <a:noFill/>
        </p:spPr>
        <p:txBody>
          <a:bodyPr wrap="none" rtlCol="0">
            <a:spAutoFit/>
          </a:bodyPr>
          <a:lstStyle/>
          <a:p>
            <a:r>
              <a:rPr lang="en-US" sz="2400" b="1" dirty="0">
                <a:latin typeface="Bahnschrift Light" panose="020B0502040204020203" pitchFamily="34" charset="0"/>
              </a:rPr>
              <a:t>Attention(Q,K,V)  </a:t>
            </a:r>
            <a:r>
              <a:rPr lang="en-US" sz="2400" dirty="0">
                <a:latin typeface="Bahnschrift Light" panose="020B0502040204020203" pitchFamily="34" charset="0"/>
              </a:rPr>
              <a:t>=</a:t>
            </a:r>
            <a:endParaRPr lang="en-US" dirty="0">
              <a:latin typeface="Bahnschrift Light" panose="020B0502040204020203" pitchFamily="34" charset="0"/>
            </a:endParaRPr>
          </a:p>
        </p:txBody>
      </p:sp>
    </p:spTree>
    <p:extLst>
      <p:ext uri="{BB962C8B-B14F-4D97-AF65-F5344CB8AC3E}">
        <p14:creationId xmlns:p14="http://schemas.microsoft.com/office/powerpoint/2010/main" val="137267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AC661-E0FC-4A1D-ADF3-FEC5951E4F76}"/>
              </a:ext>
            </a:extLst>
          </p:cNvPr>
          <p:cNvSpPr>
            <a:spLocks noGrp="1"/>
          </p:cNvSpPr>
          <p:nvPr>
            <p:ph type="title"/>
          </p:nvPr>
        </p:nvSpPr>
        <p:spPr>
          <a:xfrm>
            <a:off x="679202" y="254127"/>
            <a:ext cx="11268958" cy="1086993"/>
          </a:xfrm>
        </p:spPr>
        <p:txBody>
          <a:bodyPr>
            <a:normAutofit fontScale="90000"/>
          </a:bodyPr>
          <a:lstStyle/>
          <a:p>
            <a:r>
              <a:rPr lang="en-US" b="1" i="1" dirty="0">
                <a:solidFill>
                  <a:srgbClr val="FF0000"/>
                </a:solidFill>
                <a:effectLst/>
                <a:latin typeface="Century" panose="02040604050505020304" pitchFamily="18" charset="0"/>
              </a:rPr>
              <a:t>Self Attention Mechanism in the Transformer</a:t>
            </a:r>
            <a:br>
              <a:rPr lang="en-US" b="1" i="0" dirty="0">
                <a:solidFill>
                  <a:srgbClr val="1D2129"/>
                </a:solidFill>
                <a:effectLst/>
                <a:latin typeface="Ubuntu"/>
              </a:rPr>
            </a:br>
            <a:r>
              <a:rPr lang="en-US" b="1" i="1" dirty="0">
                <a:solidFill>
                  <a:srgbClr val="FF0000"/>
                </a:solidFill>
                <a:latin typeface="Century" panose="02040604050505020304" pitchFamily="18" charset="0"/>
              </a:rPr>
              <a:t> </a:t>
            </a:r>
            <a:br>
              <a:rPr lang="en-US" b="1" i="0" dirty="0">
                <a:solidFill>
                  <a:srgbClr val="222222"/>
                </a:solidFill>
                <a:effectLst/>
                <a:latin typeface="Helvetica Neue"/>
              </a:rPr>
            </a:br>
            <a:endParaRPr lang="en-US" dirty="0"/>
          </a:p>
        </p:txBody>
      </p:sp>
      <p:sp>
        <p:nvSpPr>
          <p:cNvPr id="6" name="TextBox 5">
            <a:extLst>
              <a:ext uri="{FF2B5EF4-FFF2-40B4-BE49-F238E27FC236}">
                <a16:creationId xmlns:a16="http://schemas.microsoft.com/office/drawing/2014/main" id="{F1FD8D86-8600-4A6A-8DDA-35728DF8FD19}"/>
              </a:ext>
            </a:extLst>
          </p:cNvPr>
          <p:cNvSpPr txBox="1"/>
          <p:nvPr/>
        </p:nvSpPr>
        <p:spPr>
          <a:xfrm>
            <a:off x="679202" y="1141065"/>
            <a:ext cx="6096000" cy="400110"/>
          </a:xfrm>
          <a:prstGeom prst="rect">
            <a:avLst/>
          </a:prstGeom>
          <a:noFill/>
        </p:spPr>
        <p:txBody>
          <a:bodyPr wrap="square">
            <a:spAutoFit/>
          </a:bodyPr>
          <a:lstStyle/>
          <a:p>
            <a:r>
              <a:rPr lang="en-US" sz="2000" b="1" i="0" dirty="0">
                <a:solidFill>
                  <a:srgbClr val="292929"/>
                </a:solidFill>
                <a:effectLst/>
                <a:latin typeface="Times New Roman" panose="02020603050405020304" pitchFamily="18" charset="0"/>
                <a:cs typeface="Times New Roman" panose="02020603050405020304" pitchFamily="18" charset="0"/>
              </a:rPr>
              <a:t>Step 6: Multiply scores with values</a:t>
            </a:r>
            <a:endParaRPr lang="en-US"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5CB1F68-60F2-4382-A30A-E35CE64330AC}"/>
              </a:ext>
            </a:extLst>
          </p:cNvPr>
          <p:cNvSpPr txBox="1"/>
          <p:nvPr/>
        </p:nvSpPr>
        <p:spPr>
          <a:xfrm>
            <a:off x="679202" y="1731034"/>
            <a:ext cx="10522198" cy="646331"/>
          </a:xfrm>
          <a:prstGeom prst="rect">
            <a:avLst/>
          </a:prstGeom>
          <a:noFill/>
        </p:spPr>
        <p:txBody>
          <a:bodyPr wrap="square">
            <a:spAutoFit/>
          </a:bodyPr>
          <a:lstStyle/>
          <a:p>
            <a:r>
              <a:rPr lang="en-US" sz="1800" b="0" i="0" dirty="0">
                <a:solidFill>
                  <a:srgbClr val="292929"/>
                </a:solidFill>
                <a:effectLst/>
                <a:latin typeface="Times New Roman" panose="02020603050405020304" pitchFamily="18" charset="0"/>
                <a:cs typeface="Times New Roman" panose="02020603050405020304" pitchFamily="18" charset="0"/>
              </a:rPr>
              <a:t>The </a:t>
            </a:r>
            <a:r>
              <a:rPr lang="en-US" sz="1800" b="0" i="0" dirty="0" err="1">
                <a:solidFill>
                  <a:srgbClr val="292929"/>
                </a:solidFill>
                <a:effectLst/>
                <a:latin typeface="Times New Roman" panose="02020603050405020304" pitchFamily="18" charset="0"/>
                <a:cs typeface="Times New Roman" panose="02020603050405020304" pitchFamily="18" charset="0"/>
              </a:rPr>
              <a:t>softmax</a:t>
            </a:r>
            <a:r>
              <a:rPr lang="en-US" sz="1800" b="0" i="0" dirty="0">
                <a:solidFill>
                  <a:srgbClr val="292929"/>
                </a:solidFill>
                <a:effectLst/>
                <a:latin typeface="Times New Roman" panose="02020603050405020304" pitchFamily="18" charset="0"/>
                <a:cs typeface="Times New Roman" panose="02020603050405020304" pitchFamily="18" charset="0"/>
              </a:rPr>
              <a:t> attention scores for each input (blue) is multiplied with its corresponding </a:t>
            </a:r>
            <a:r>
              <a:rPr lang="en-US" sz="1800" b="1" i="0" dirty="0">
                <a:solidFill>
                  <a:srgbClr val="292929"/>
                </a:solidFill>
                <a:effectLst/>
                <a:latin typeface="Times New Roman" panose="02020603050405020304" pitchFamily="18" charset="0"/>
                <a:cs typeface="Times New Roman" panose="02020603050405020304" pitchFamily="18" charset="0"/>
              </a:rPr>
              <a:t>value </a:t>
            </a:r>
            <a:r>
              <a:rPr lang="en-US" sz="1800" b="0" i="0" dirty="0">
                <a:solidFill>
                  <a:srgbClr val="292929"/>
                </a:solidFill>
                <a:effectLst/>
                <a:latin typeface="Times New Roman" panose="02020603050405020304" pitchFamily="18" charset="0"/>
                <a:cs typeface="Times New Roman" panose="02020603050405020304" pitchFamily="18" charset="0"/>
              </a:rPr>
              <a:t>(purple). This results in 3 </a:t>
            </a:r>
            <a:r>
              <a:rPr lang="en-US" sz="1800" b="0" i="1" dirty="0">
                <a:solidFill>
                  <a:srgbClr val="292929"/>
                </a:solidFill>
                <a:effectLst/>
                <a:latin typeface="Times New Roman" panose="02020603050405020304" pitchFamily="18" charset="0"/>
                <a:cs typeface="Times New Roman" panose="02020603050405020304" pitchFamily="18" charset="0"/>
              </a:rPr>
              <a:t>alignment vectors</a:t>
            </a:r>
            <a:r>
              <a:rPr lang="en-US" sz="1800" b="0" i="0" dirty="0">
                <a:solidFill>
                  <a:srgbClr val="292929"/>
                </a:solidFill>
                <a:effectLst/>
                <a:latin typeface="Times New Roman" panose="02020603050405020304" pitchFamily="18" charset="0"/>
                <a:cs typeface="Times New Roman" panose="02020603050405020304" pitchFamily="18" charset="0"/>
              </a:rPr>
              <a:t> (yellow).</a:t>
            </a:r>
            <a:endParaRPr lang="en-US" sz="18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95C4D7CC-1999-470E-A565-190A031DE36F}"/>
              </a:ext>
            </a:extLst>
          </p:cNvPr>
          <p:cNvPicPr>
            <a:picLocks noChangeAspect="1"/>
          </p:cNvPicPr>
          <p:nvPr/>
        </p:nvPicPr>
        <p:blipFill rotWithShape="1">
          <a:blip r:embed="rId2"/>
          <a:srcRect l="2789" t="28158" r="4939" b="4953"/>
          <a:stretch/>
        </p:blipFill>
        <p:spPr>
          <a:xfrm>
            <a:off x="1444501" y="2567224"/>
            <a:ext cx="9302998" cy="4055720"/>
          </a:xfrm>
          <a:prstGeom prst="rect">
            <a:avLst/>
          </a:prstGeom>
        </p:spPr>
      </p:pic>
      <p:sp>
        <p:nvSpPr>
          <p:cNvPr id="2" name="Slide Number Placeholder 1">
            <a:extLst>
              <a:ext uri="{FF2B5EF4-FFF2-40B4-BE49-F238E27FC236}">
                <a16:creationId xmlns:a16="http://schemas.microsoft.com/office/drawing/2014/main" id="{D48D9C66-7DFC-4EA7-83F9-F1D2656268C5}"/>
              </a:ext>
            </a:extLst>
          </p:cNvPr>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3913748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016840-183C-494F-BDA5-5FCE221DF615}"/>
              </a:ext>
            </a:extLst>
          </p:cNvPr>
          <p:cNvPicPr>
            <a:picLocks noChangeAspect="1"/>
          </p:cNvPicPr>
          <p:nvPr/>
        </p:nvPicPr>
        <p:blipFill>
          <a:blip r:embed="rId2"/>
          <a:stretch>
            <a:fillRect/>
          </a:stretch>
        </p:blipFill>
        <p:spPr>
          <a:xfrm>
            <a:off x="6355082" y="1621153"/>
            <a:ext cx="4632960" cy="1086993"/>
          </a:xfrm>
          <a:prstGeom prst="rect">
            <a:avLst/>
          </a:prstGeom>
        </p:spPr>
      </p:pic>
      <p:sp>
        <p:nvSpPr>
          <p:cNvPr id="6" name="Title 1">
            <a:extLst>
              <a:ext uri="{FF2B5EF4-FFF2-40B4-BE49-F238E27FC236}">
                <a16:creationId xmlns:a16="http://schemas.microsoft.com/office/drawing/2014/main" id="{39E6C93F-0AF0-479F-8BAE-AFEC85035F94}"/>
              </a:ext>
            </a:extLst>
          </p:cNvPr>
          <p:cNvSpPr>
            <a:spLocks noGrp="1"/>
          </p:cNvSpPr>
          <p:nvPr>
            <p:ph type="title"/>
          </p:nvPr>
        </p:nvSpPr>
        <p:spPr>
          <a:xfrm>
            <a:off x="679202" y="254127"/>
            <a:ext cx="11268958" cy="1086993"/>
          </a:xfrm>
        </p:spPr>
        <p:txBody>
          <a:bodyPr>
            <a:normAutofit fontScale="90000"/>
          </a:bodyPr>
          <a:lstStyle/>
          <a:p>
            <a:r>
              <a:rPr lang="en-US" b="1" i="1" dirty="0">
                <a:solidFill>
                  <a:srgbClr val="FF0000"/>
                </a:solidFill>
                <a:effectLst/>
                <a:latin typeface="Century" panose="02040604050505020304" pitchFamily="18" charset="0"/>
              </a:rPr>
              <a:t>Self Attention Mechanism in the Transformer</a:t>
            </a:r>
            <a:br>
              <a:rPr lang="en-US" b="1" i="0" dirty="0">
                <a:solidFill>
                  <a:srgbClr val="1D2129"/>
                </a:solidFill>
                <a:effectLst/>
                <a:latin typeface="Ubuntu"/>
              </a:rPr>
            </a:br>
            <a:r>
              <a:rPr lang="en-US" b="1" i="1" dirty="0">
                <a:solidFill>
                  <a:srgbClr val="FF0000"/>
                </a:solidFill>
                <a:latin typeface="Century" panose="02040604050505020304" pitchFamily="18" charset="0"/>
              </a:rPr>
              <a:t> </a:t>
            </a:r>
            <a:br>
              <a:rPr lang="en-US" b="1" i="0" dirty="0">
                <a:solidFill>
                  <a:srgbClr val="222222"/>
                </a:solidFill>
                <a:effectLst/>
                <a:latin typeface="Helvetica Neue"/>
              </a:rPr>
            </a:br>
            <a:endParaRPr lang="en-US" dirty="0"/>
          </a:p>
        </p:txBody>
      </p:sp>
      <p:sp>
        <p:nvSpPr>
          <p:cNvPr id="7" name="TextBox 6">
            <a:extLst>
              <a:ext uri="{FF2B5EF4-FFF2-40B4-BE49-F238E27FC236}">
                <a16:creationId xmlns:a16="http://schemas.microsoft.com/office/drawing/2014/main" id="{64A4B676-F714-40BF-86AA-5C5B5D39EB7D}"/>
              </a:ext>
            </a:extLst>
          </p:cNvPr>
          <p:cNvSpPr txBox="1"/>
          <p:nvPr/>
        </p:nvSpPr>
        <p:spPr>
          <a:xfrm>
            <a:off x="1371600" y="1979984"/>
            <a:ext cx="3215640" cy="369332"/>
          </a:xfrm>
          <a:prstGeom prst="rect">
            <a:avLst/>
          </a:prstGeom>
          <a:noFill/>
        </p:spPr>
        <p:txBody>
          <a:bodyPr wrap="square" rtlCol="0">
            <a:spAutoFit/>
          </a:bodyPr>
          <a:lstStyle/>
          <a:p>
            <a:r>
              <a:rPr lang="en-US" dirty="0"/>
              <a:t>Weighted values from step-6 </a:t>
            </a:r>
          </a:p>
        </p:txBody>
      </p:sp>
      <p:pic>
        <p:nvPicPr>
          <p:cNvPr id="8" name="Picture 7">
            <a:extLst>
              <a:ext uri="{FF2B5EF4-FFF2-40B4-BE49-F238E27FC236}">
                <a16:creationId xmlns:a16="http://schemas.microsoft.com/office/drawing/2014/main" id="{DE0A7FED-DE53-4B3E-9739-D4C5F170B680}"/>
              </a:ext>
            </a:extLst>
          </p:cNvPr>
          <p:cNvPicPr>
            <a:picLocks noChangeAspect="1"/>
          </p:cNvPicPr>
          <p:nvPr/>
        </p:nvPicPr>
        <p:blipFill rotWithShape="1">
          <a:blip r:embed="rId3"/>
          <a:srcRect l="38591" t="10365" r="39841" b="20665"/>
          <a:stretch/>
        </p:blipFill>
        <p:spPr>
          <a:xfrm rot="5400000">
            <a:off x="5145668" y="1622032"/>
            <a:ext cx="285224" cy="1097280"/>
          </a:xfrm>
          <a:prstGeom prst="rect">
            <a:avLst/>
          </a:prstGeom>
        </p:spPr>
      </p:pic>
      <p:sp>
        <p:nvSpPr>
          <p:cNvPr id="10" name="TextBox 9">
            <a:extLst>
              <a:ext uri="{FF2B5EF4-FFF2-40B4-BE49-F238E27FC236}">
                <a16:creationId xmlns:a16="http://schemas.microsoft.com/office/drawing/2014/main" id="{C4C6D73E-FA31-4704-A079-FE0127585781}"/>
              </a:ext>
            </a:extLst>
          </p:cNvPr>
          <p:cNvSpPr txBox="1"/>
          <p:nvPr/>
        </p:nvSpPr>
        <p:spPr>
          <a:xfrm>
            <a:off x="563880" y="3341688"/>
            <a:ext cx="6096000" cy="400110"/>
          </a:xfrm>
          <a:prstGeom prst="rect">
            <a:avLst/>
          </a:prstGeom>
          <a:noFill/>
        </p:spPr>
        <p:txBody>
          <a:bodyPr wrap="square">
            <a:spAutoFit/>
          </a:bodyPr>
          <a:lstStyle/>
          <a:p>
            <a:r>
              <a:rPr lang="en-US" sz="2000" b="1" i="0" dirty="0">
                <a:solidFill>
                  <a:srgbClr val="292929"/>
                </a:solidFill>
                <a:effectLst/>
                <a:latin typeface="Times New Roman" panose="02020603050405020304" pitchFamily="18" charset="0"/>
                <a:cs typeface="Times New Roman" panose="02020603050405020304" pitchFamily="18" charset="0"/>
              </a:rPr>
              <a:t>Step 7: Sum weighted values to get Output</a:t>
            </a:r>
            <a:endParaRPr lang="en-US" sz="2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A83C876-A8B2-4D23-ACFD-C1988A920D4F}"/>
              </a:ext>
            </a:extLst>
          </p:cNvPr>
          <p:cNvPicPr>
            <a:picLocks noChangeAspect="1"/>
          </p:cNvPicPr>
          <p:nvPr/>
        </p:nvPicPr>
        <p:blipFill>
          <a:blip r:embed="rId4"/>
          <a:stretch>
            <a:fillRect/>
          </a:stretch>
        </p:blipFill>
        <p:spPr>
          <a:xfrm>
            <a:off x="7182293" y="3926207"/>
            <a:ext cx="2978537" cy="1584960"/>
          </a:xfrm>
          <a:prstGeom prst="rect">
            <a:avLst/>
          </a:prstGeom>
        </p:spPr>
      </p:pic>
      <p:sp>
        <p:nvSpPr>
          <p:cNvPr id="13" name="TextBox 12">
            <a:extLst>
              <a:ext uri="{FF2B5EF4-FFF2-40B4-BE49-F238E27FC236}">
                <a16:creationId xmlns:a16="http://schemas.microsoft.com/office/drawing/2014/main" id="{9E51C7CE-35ED-4715-8AF8-977EA8278FB2}"/>
              </a:ext>
            </a:extLst>
          </p:cNvPr>
          <p:cNvSpPr txBox="1"/>
          <p:nvPr/>
        </p:nvSpPr>
        <p:spPr>
          <a:xfrm>
            <a:off x="7182293" y="3631695"/>
            <a:ext cx="3135187" cy="2144265"/>
          </a:xfrm>
          <a:prstGeom prst="rect">
            <a:avLst/>
          </a:prstGeom>
          <a:noFill/>
          <a:ln w="38100">
            <a:solidFill>
              <a:srgbClr val="FF0000"/>
            </a:solidFill>
          </a:ln>
        </p:spPr>
        <p:txBody>
          <a:bodyPr wrap="square" rtlCol="0">
            <a:spAutoFit/>
          </a:bodyPr>
          <a:lstStyle/>
          <a:p>
            <a:endParaRPr lang="en-US" dirty="0"/>
          </a:p>
        </p:txBody>
      </p:sp>
      <p:sp>
        <p:nvSpPr>
          <p:cNvPr id="15" name="TextBox 14">
            <a:extLst>
              <a:ext uri="{FF2B5EF4-FFF2-40B4-BE49-F238E27FC236}">
                <a16:creationId xmlns:a16="http://schemas.microsoft.com/office/drawing/2014/main" id="{D114941B-0DA6-4522-AEAA-0C84FBD8BDBA}"/>
              </a:ext>
            </a:extLst>
          </p:cNvPr>
          <p:cNvSpPr txBox="1"/>
          <p:nvPr/>
        </p:nvSpPr>
        <p:spPr>
          <a:xfrm>
            <a:off x="563880" y="4513907"/>
            <a:ext cx="6096000" cy="1015663"/>
          </a:xfrm>
          <a:prstGeom prst="rect">
            <a:avLst/>
          </a:prstGeom>
          <a:noFill/>
        </p:spPr>
        <p:txBody>
          <a:bodyPr wrap="square">
            <a:spAutoFit/>
          </a:bodyPr>
          <a:lstStyle/>
          <a:p>
            <a:r>
              <a:rPr lang="en-US" sz="2000" b="0" i="0" dirty="0">
                <a:solidFill>
                  <a:srgbClr val="292929"/>
                </a:solidFill>
                <a:effectLst/>
                <a:latin typeface="Times New Roman" panose="02020603050405020304" pitchFamily="18" charset="0"/>
                <a:cs typeface="Times New Roman" panose="02020603050405020304" pitchFamily="18" charset="0"/>
              </a:rPr>
              <a:t>The resulting vector </a:t>
            </a:r>
            <a:r>
              <a:rPr lang="en-US" sz="2000" b="0" i="0" dirty="0">
                <a:solidFill>
                  <a:srgbClr val="FF0000"/>
                </a:solidFill>
                <a:effectLst/>
                <a:latin typeface="Times New Roman" panose="02020603050405020304" pitchFamily="18" charset="0"/>
                <a:cs typeface="Times New Roman" panose="02020603050405020304" pitchFamily="18" charset="0"/>
              </a:rPr>
              <a:t>[2.0, 7.0, 1.5]</a:t>
            </a:r>
            <a:r>
              <a:rPr lang="en-US" sz="2000" b="0" i="0" dirty="0">
                <a:solidFill>
                  <a:srgbClr val="292929"/>
                </a:solidFill>
                <a:effectLst/>
                <a:latin typeface="Times New Roman" panose="02020603050405020304" pitchFamily="18" charset="0"/>
                <a:cs typeface="Times New Roman" panose="02020603050405020304" pitchFamily="18" charset="0"/>
              </a:rPr>
              <a:t> is Output 1, which is based on the </a:t>
            </a:r>
            <a:r>
              <a:rPr lang="en-US" sz="2000" b="1" i="0" dirty="0">
                <a:solidFill>
                  <a:srgbClr val="292929"/>
                </a:solidFill>
                <a:effectLst/>
                <a:latin typeface="Times New Roman" panose="02020603050405020304" pitchFamily="18" charset="0"/>
                <a:cs typeface="Times New Roman" panose="02020603050405020304" pitchFamily="18" charset="0"/>
              </a:rPr>
              <a:t>query representation from Input 1</a:t>
            </a:r>
            <a:r>
              <a:rPr lang="en-US" sz="2000" b="0" i="0" dirty="0">
                <a:solidFill>
                  <a:srgbClr val="292929"/>
                </a:solidFill>
                <a:effectLst/>
                <a:latin typeface="Times New Roman" panose="02020603050405020304" pitchFamily="18" charset="0"/>
                <a:cs typeface="Times New Roman" panose="02020603050405020304" pitchFamily="18" charset="0"/>
              </a:rPr>
              <a:t> interacting with all other keys, including itself.</a:t>
            </a:r>
            <a:endParaRPr lang="en-US" sz="20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331B3F13-42C0-407C-B6BD-1CA38FFF8260}"/>
              </a:ext>
            </a:extLst>
          </p:cNvPr>
          <p:cNvSpPr txBox="1"/>
          <p:nvPr/>
        </p:nvSpPr>
        <p:spPr>
          <a:xfrm>
            <a:off x="502920" y="5742366"/>
            <a:ext cx="6537960" cy="707886"/>
          </a:xfrm>
          <a:prstGeom prst="rect">
            <a:avLst/>
          </a:prstGeom>
          <a:noFill/>
        </p:spPr>
        <p:txBody>
          <a:bodyPr wrap="square">
            <a:spAutoFit/>
          </a:bodyPr>
          <a:lstStyle/>
          <a:p>
            <a:r>
              <a:rPr lang="en-US" sz="2000" b="1" dirty="0">
                <a:solidFill>
                  <a:srgbClr val="FF0000"/>
                </a:solidFill>
                <a:latin typeface="Times New Roman" panose="02020603050405020304" pitchFamily="18" charset="0"/>
                <a:cs typeface="Times New Roman" panose="02020603050405020304" pitchFamily="18" charset="0"/>
              </a:rPr>
              <a:t>We have to do step-4 to step-7 in the same way to generate output-2 and output-3 from input-1 and input-2</a:t>
            </a:r>
            <a:endParaRPr lang="en-US" sz="2000" dirty="0">
              <a:solidFill>
                <a:srgbClr val="FF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81A57BB-46CD-4089-8A2B-DBB3613E104F}"/>
              </a:ext>
            </a:extLst>
          </p:cNvPr>
          <p:cNvSpPr txBox="1"/>
          <p:nvPr/>
        </p:nvSpPr>
        <p:spPr>
          <a:xfrm>
            <a:off x="6446051" y="1569147"/>
            <a:ext cx="4179019" cy="1139000"/>
          </a:xfrm>
          <a:prstGeom prst="rect">
            <a:avLst/>
          </a:prstGeom>
          <a:noFill/>
          <a:ln w="38100">
            <a:solidFill>
              <a:schemeClr val="tx1"/>
            </a:solidFill>
          </a:ln>
        </p:spPr>
        <p:txBody>
          <a:bodyPr wrap="square" rtlCol="0">
            <a:spAutoFit/>
          </a:bodyPr>
          <a:lstStyle/>
          <a:p>
            <a:endParaRPr lang="en-US" dirty="0"/>
          </a:p>
        </p:txBody>
      </p:sp>
      <p:sp>
        <p:nvSpPr>
          <p:cNvPr id="2" name="Slide Number Placeholder 1">
            <a:extLst>
              <a:ext uri="{FF2B5EF4-FFF2-40B4-BE49-F238E27FC236}">
                <a16:creationId xmlns:a16="http://schemas.microsoft.com/office/drawing/2014/main" id="{A8BCFF24-9CC7-47C9-AA2B-323E92D4D9D2}"/>
              </a:ext>
            </a:extLst>
          </p:cNvPr>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138709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500" fill="hold"/>
                                        <p:tgtEl>
                                          <p:spTgt spid="16"/>
                                        </p:tgtEl>
                                        <p:attrNameLst>
                                          <p:attrName>ppt_w</p:attrName>
                                        </p:attrNameLst>
                                      </p:cBhvr>
                                      <p:tavLst>
                                        <p:tav tm="0">
                                          <p:val>
                                            <p:fltVal val="0"/>
                                          </p:val>
                                        </p:tav>
                                        <p:tav tm="100000">
                                          <p:val>
                                            <p:strVal val="#ppt_w"/>
                                          </p:val>
                                        </p:tav>
                                      </p:tavLst>
                                    </p:anim>
                                    <p:anim calcmode="lin" valueType="num">
                                      <p:cBhvr>
                                        <p:cTn id="41" dur="500" fill="hold"/>
                                        <p:tgtEl>
                                          <p:spTgt spid="16"/>
                                        </p:tgtEl>
                                        <p:attrNameLst>
                                          <p:attrName>ppt_h</p:attrName>
                                        </p:attrNameLst>
                                      </p:cBhvr>
                                      <p:tavLst>
                                        <p:tav tm="0">
                                          <p:val>
                                            <p:fltVal val="0"/>
                                          </p:val>
                                        </p:tav>
                                        <p:tav tm="100000">
                                          <p:val>
                                            <p:strVal val="#ppt_h"/>
                                          </p:val>
                                        </p:tav>
                                      </p:tavLst>
                                    </p:anim>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1B118AD-3748-4A8E-A10B-3B2552C0AA89}"/>
              </a:ext>
            </a:extLst>
          </p:cNvPr>
          <p:cNvSpPr>
            <a:spLocks noGrp="1"/>
          </p:cNvSpPr>
          <p:nvPr>
            <p:ph type="title"/>
          </p:nvPr>
        </p:nvSpPr>
        <p:spPr>
          <a:xfrm>
            <a:off x="679202" y="254127"/>
            <a:ext cx="11268958" cy="1086993"/>
          </a:xfrm>
        </p:spPr>
        <p:txBody>
          <a:bodyPr>
            <a:normAutofit fontScale="90000"/>
          </a:bodyPr>
          <a:lstStyle/>
          <a:p>
            <a:r>
              <a:rPr lang="en-US" b="1" i="1" dirty="0">
                <a:solidFill>
                  <a:srgbClr val="FF0000"/>
                </a:solidFill>
                <a:effectLst/>
                <a:latin typeface="Century" panose="02040604050505020304" pitchFamily="18" charset="0"/>
              </a:rPr>
              <a:t>Self Attention Mechanism in a nutshell </a:t>
            </a:r>
            <a:br>
              <a:rPr lang="en-US" b="1" i="0" dirty="0">
                <a:solidFill>
                  <a:srgbClr val="1D2129"/>
                </a:solidFill>
                <a:effectLst/>
                <a:latin typeface="Ubuntu"/>
              </a:rPr>
            </a:br>
            <a:r>
              <a:rPr lang="en-US" b="1" i="1" dirty="0">
                <a:solidFill>
                  <a:srgbClr val="FF0000"/>
                </a:solidFill>
                <a:latin typeface="Century" panose="02040604050505020304" pitchFamily="18" charset="0"/>
              </a:rPr>
              <a:t> </a:t>
            </a:r>
            <a:br>
              <a:rPr lang="en-US" b="1" i="0" dirty="0">
                <a:solidFill>
                  <a:srgbClr val="222222"/>
                </a:solidFill>
                <a:effectLst/>
                <a:latin typeface="Helvetica Neue"/>
              </a:rPr>
            </a:br>
            <a:endParaRPr lang="en-US" dirty="0"/>
          </a:p>
        </p:txBody>
      </p:sp>
      <p:pic>
        <p:nvPicPr>
          <p:cNvPr id="7" name="Picture 6">
            <a:extLst>
              <a:ext uri="{FF2B5EF4-FFF2-40B4-BE49-F238E27FC236}">
                <a16:creationId xmlns:a16="http://schemas.microsoft.com/office/drawing/2014/main" id="{8C0B7758-1B32-485E-A896-2C9BC76F2C5F}"/>
              </a:ext>
            </a:extLst>
          </p:cNvPr>
          <p:cNvPicPr>
            <a:picLocks noChangeAspect="1"/>
          </p:cNvPicPr>
          <p:nvPr/>
        </p:nvPicPr>
        <p:blipFill>
          <a:blip r:embed="rId2"/>
          <a:stretch>
            <a:fillRect/>
          </a:stretch>
        </p:blipFill>
        <p:spPr>
          <a:xfrm>
            <a:off x="1877785" y="1573349"/>
            <a:ext cx="8436430" cy="3957387"/>
          </a:xfrm>
          <a:prstGeom prst="rect">
            <a:avLst/>
          </a:prstGeom>
        </p:spPr>
      </p:pic>
      <p:sp>
        <p:nvSpPr>
          <p:cNvPr id="8" name="Slide Number Placeholder 7">
            <a:extLst>
              <a:ext uri="{FF2B5EF4-FFF2-40B4-BE49-F238E27FC236}">
                <a16:creationId xmlns:a16="http://schemas.microsoft.com/office/drawing/2014/main" id="{521DE477-50E3-4EE2-9CBA-E7F12F5F0424}"/>
              </a:ext>
            </a:extLst>
          </p:cNvPr>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3531547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6C44624-5869-45A3-B695-9605DF19927C}"/>
              </a:ext>
            </a:extLst>
          </p:cNvPr>
          <p:cNvSpPr>
            <a:spLocks noGrp="1"/>
          </p:cNvSpPr>
          <p:nvPr>
            <p:ph type="title"/>
          </p:nvPr>
        </p:nvSpPr>
        <p:spPr>
          <a:xfrm>
            <a:off x="679202" y="254127"/>
            <a:ext cx="11268958" cy="1086993"/>
          </a:xfrm>
        </p:spPr>
        <p:txBody>
          <a:bodyPr>
            <a:normAutofit fontScale="90000"/>
          </a:bodyPr>
          <a:lstStyle/>
          <a:p>
            <a:r>
              <a:rPr lang="en-US" i="1" dirty="0">
                <a:solidFill>
                  <a:srgbClr val="FF0000"/>
                </a:solidFill>
                <a:latin typeface="Century" panose="02040604050505020304" pitchFamily="18" charset="0"/>
              </a:rPr>
              <a:t>Self-attention sub-layer</a:t>
            </a:r>
            <a:br>
              <a:rPr lang="en-US" dirty="0"/>
            </a:br>
            <a:br>
              <a:rPr lang="en-US" b="1" i="0" dirty="0">
                <a:solidFill>
                  <a:srgbClr val="1D2129"/>
                </a:solidFill>
                <a:effectLst/>
                <a:latin typeface="Ubuntu"/>
              </a:rPr>
            </a:br>
            <a:r>
              <a:rPr lang="en-US" b="1" i="1" dirty="0">
                <a:solidFill>
                  <a:srgbClr val="FF0000"/>
                </a:solidFill>
                <a:latin typeface="Century" panose="02040604050505020304" pitchFamily="18" charset="0"/>
              </a:rPr>
              <a:t> </a:t>
            </a:r>
            <a:br>
              <a:rPr lang="en-US" b="1" i="0" dirty="0">
                <a:solidFill>
                  <a:srgbClr val="222222"/>
                </a:solidFill>
                <a:effectLst/>
                <a:latin typeface="Helvetica Neue"/>
              </a:rPr>
            </a:br>
            <a:endParaRPr lang="en-US" dirty="0"/>
          </a:p>
        </p:txBody>
      </p:sp>
      <p:sp>
        <p:nvSpPr>
          <p:cNvPr id="9" name="Slide Number Placeholder 8">
            <a:extLst>
              <a:ext uri="{FF2B5EF4-FFF2-40B4-BE49-F238E27FC236}">
                <a16:creationId xmlns:a16="http://schemas.microsoft.com/office/drawing/2014/main" id="{34BD4FC2-AAC0-4DA6-A689-3EFABE988D8D}"/>
              </a:ext>
            </a:extLst>
          </p:cNvPr>
          <p:cNvSpPr>
            <a:spLocks noGrp="1"/>
          </p:cNvSpPr>
          <p:nvPr>
            <p:ph type="sldNum" sz="quarter" idx="12"/>
          </p:nvPr>
        </p:nvSpPr>
        <p:spPr/>
        <p:txBody>
          <a:bodyPr/>
          <a:lstStyle/>
          <a:p>
            <a:fld id="{69E57DC2-970A-4B3E-BB1C-7A09969E49DF}" type="slidenum">
              <a:rPr lang="en-US" smtClean="0"/>
              <a:t>19</a:t>
            </a:fld>
            <a:endParaRPr lang="en-US" dirty="0"/>
          </a:p>
        </p:txBody>
      </p:sp>
      <p:sp>
        <p:nvSpPr>
          <p:cNvPr id="11" name="TextBox 10">
            <a:extLst>
              <a:ext uri="{FF2B5EF4-FFF2-40B4-BE49-F238E27FC236}">
                <a16:creationId xmlns:a16="http://schemas.microsoft.com/office/drawing/2014/main" id="{748E53E1-2842-4B55-9296-1FE579A877EF}"/>
              </a:ext>
            </a:extLst>
          </p:cNvPr>
          <p:cNvSpPr txBox="1"/>
          <p:nvPr/>
        </p:nvSpPr>
        <p:spPr>
          <a:xfrm>
            <a:off x="679201" y="1113134"/>
            <a:ext cx="10554855" cy="707886"/>
          </a:xfrm>
          <a:prstGeom prst="rect">
            <a:avLst/>
          </a:prstGeom>
          <a:noFill/>
        </p:spPr>
        <p:txBody>
          <a:bodyPr wrap="square">
            <a:spAutoFit/>
          </a:bodyPr>
          <a:lstStyle/>
          <a:p>
            <a:pPr marL="0" indent="0">
              <a:buNone/>
            </a:pPr>
            <a:r>
              <a:rPr lang="en-US" sz="2000" dirty="0">
                <a:latin typeface="Times New Roman" panose="02020603050405020304" pitchFamily="18" charset="0"/>
                <a:cs typeface="Times New Roman" panose="02020603050405020304" pitchFamily="18" charset="0"/>
              </a:rPr>
              <a:t>The multi-head variant of attention allows the model to jointly attend to information from different representation subspaces, and is defined as</a:t>
            </a:r>
          </a:p>
        </p:txBody>
      </p:sp>
      <p:pic>
        <p:nvPicPr>
          <p:cNvPr id="13" name="Picture 12">
            <a:extLst>
              <a:ext uri="{FF2B5EF4-FFF2-40B4-BE49-F238E27FC236}">
                <a16:creationId xmlns:a16="http://schemas.microsoft.com/office/drawing/2014/main" id="{64FEABC1-835C-4FF8-8578-442AA1074092}"/>
              </a:ext>
            </a:extLst>
          </p:cNvPr>
          <p:cNvPicPr>
            <a:picLocks noChangeAspect="1"/>
          </p:cNvPicPr>
          <p:nvPr/>
        </p:nvPicPr>
        <p:blipFill>
          <a:blip r:embed="rId2"/>
          <a:stretch>
            <a:fillRect/>
          </a:stretch>
        </p:blipFill>
        <p:spPr>
          <a:xfrm>
            <a:off x="1020705" y="2236449"/>
            <a:ext cx="10150590" cy="2090270"/>
          </a:xfrm>
          <a:prstGeom prst="rect">
            <a:avLst/>
          </a:prstGeom>
        </p:spPr>
      </p:pic>
      <p:sp>
        <p:nvSpPr>
          <p:cNvPr id="15" name="TextBox 14">
            <a:extLst>
              <a:ext uri="{FF2B5EF4-FFF2-40B4-BE49-F238E27FC236}">
                <a16:creationId xmlns:a16="http://schemas.microsoft.com/office/drawing/2014/main" id="{A9C9A0AE-1979-4916-B688-78DD24E59559}"/>
              </a:ext>
            </a:extLst>
          </p:cNvPr>
          <p:cNvSpPr txBox="1"/>
          <p:nvPr/>
        </p:nvSpPr>
        <p:spPr>
          <a:xfrm>
            <a:off x="2220686" y="4806619"/>
            <a:ext cx="7750628"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h is the number of heads, and </a:t>
            </a:r>
            <a:r>
              <a:rPr lang="en-US" sz="2000" dirty="0" err="1">
                <a:latin typeface="Times New Roman" panose="02020603050405020304" pitchFamily="18" charset="0"/>
                <a:cs typeface="Times New Roman" panose="02020603050405020304" pitchFamily="18" charset="0"/>
              </a:rPr>
              <a:t>d</a:t>
            </a:r>
            <a:r>
              <a:rPr lang="en-US" sz="2000" baseline="-25000" dirty="0" err="1">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d</a:t>
            </a:r>
            <a:r>
              <a:rPr lang="en-US" sz="2000" baseline="-25000" dirty="0" err="1">
                <a:latin typeface="Times New Roman" panose="02020603050405020304" pitchFamily="18" charset="0"/>
                <a:cs typeface="Times New Roman" panose="02020603050405020304" pitchFamily="18" charset="0"/>
              </a:rPr>
              <a:t>V</a:t>
            </a:r>
            <a:r>
              <a:rPr lang="en-US" sz="2000" dirty="0">
                <a:latin typeface="Times New Roman" panose="02020603050405020304" pitchFamily="18" charset="0"/>
                <a:cs typeface="Times New Roman" panose="02020603050405020304" pitchFamily="18" charset="0"/>
              </a:rPr>
              <a:t> are the dimensionalities of Key and Value</a:t>
            </a:r>
          </a:p>
        </p:txBody>
      </p:sp>
    </p:spTree>
    <p:extLst>
      <p:ext uri="{BB962C8B-B14F-4D97-AF65-F5344CB8AC3E}">
        <p14:creationId xmlns:p14="http://schemas.microsoft.com/office/powerpoint/2010/main" val="387374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CD7D3-129C-4854-9C0E-EACADE2DBC70}"/>
              </a:ext>
            </a:extLst>
          </p:cNvPr>
          <p:cNvSpPr>
            <a:spLocks noGrp="1"/>
          </p:cNvSpPr>
          <p:nvPr>
            <p:ph type="title"/>
          </p:nvPr>
        </p:nvSpPr>
        <p:spPr>
          <a:xfrm>
            <a:off x="822960" y="441101"/>
            <a:ext cx="9601200" cy="743755"/>
          </a:xfrm>
        </p:spPr>
        <p:txBody>
          <a:bodyPr>
            <a:normAutofit fontScale="90000"/>
          </a:bodyPr>
          <a:lstStyle/>
          <a:p>
            <a:r>
              <a:rPr lang="en-US" b="1" i="1" dirty="0">
                <a:solidFill>
                  <a:srgbClr val="FF0000"/>
                </a:solidFill>
                <a:effectLst/>
                <a:latin typeface="Century" panose="02040604050505020304" pitchFamily="18" charset="0"/>
              </a:rPr>
              <a:t>Continue</a:t>
            </a:r>
            <a:br>
              <a:rPr lang="en-US" b="1" i="0" dirty="0">
                <a:solidFill>
                  <a:srgbClr val="222222"/>
                </a:solidFill>
                <a:effectLst/>
                <a:latin typeface="Helvetica Neue"/>
              </a:rPr>
            </a:br>
            <a:endParaRPr lang="en-US" dirty="0"/>
          </a:p>
        </p:txBody>
      </p:sp>
      <p:pic>
        <p:nvPicPr>
          <p:cNvPr id="5" name="Picture 4">
            <a:extLst>
              <a:ext uri="{FF2B5EF4-FFF2-40B4-BE49-F238E27FC236}">
                <a16:creationId xmlns:a16="http://schemas.microsoft.com/office/drawing/2014/main" id="{602FB9FF-DCE6-4640-9882-D86747BCFB9A}"/>
              </a:ext>
            </a:extLst>
          </p:cNvPr>
          <p:cNvPicPr>
            <a:picLocks noChangeAspect="1"/>
          </p:cNvPicPr>
          <p:nvPr/>
        </p:nvPicPr>
        <p:blipFill rotWithShape="1">
          <a:blip r:embed="rId2"/>
          <a:srcRect l="24547" t="15221" r="25020" b="8070"/>
          <a:stretch/>
        </p:blipFill>
        <p:spPr>
          <a:xfrm>
            <a:off x="3214190" y="2108098"/>
            <a:ext cx="5413828" cy="2148114"/>
          </a:xfrm>
          <a:prstGeom prst="rect">
            <a:avLst/>
          </a:prstGeom>
        </p:spPr>
      </p:pic>
      <p:sp>
        <p:nvSpPr>
          <p:cNvPr id="6" name="TextBox 5">
            <a:extLst>
              <a:ext uri="{FF2B5EF4-FFF2-40B4-BE49-F238E27FC236}">
                <a16:creationId xmlns:a16="http://schemas.microsoft.com/office/drawing/2014/main" id="{B07E3646-BC20-4A79-9AB0-DC23E9E04690}"/>
              </a:ext>
            </a:extLst>
          </p:cNvPr>
          <p:cNvSpPr txBox="1"/>
          <p:nvPr/>
        </p:nvSpPr>
        <p:spPr>
          <a:xfrm>
            <a:off x="5057503" y="4673779"/>
            <a:ext cx="6154057" cy="1569660"/>
          </a:xfrm>
          <a:prstGeom prst="rect">
            <a:avLst/>
          </a:prstGeom>
          <a:noFill/>
        </p:spPr>
        <p:txBody>
          <a:bodyPr wrap="square" rtlCol="0">
            <a:spAutoFit/>
          </a:bodyPr>
          <a:lstStyle/>
          <a:p>
            <a:r>
              <a:rPr lang="en-US" sz="2000" i="0" dirty="0">
                <a:effectLst/>
                <a:latin typeface="Times New Roman" panose="02020603050405020304" pitchFamily="18" charset="0"/>
                <a:cs typeface="Times New Roman" panose="02020603050405020304" pitchFamily="18" charset="0"/>
              </a:rPr>
              <a:t>In a machine translation application, it would take a sentence in one language, and output its translation in another.</a:t>
            </a:r>
          </a:p>
          <a:p>
            <a:endParaRPr lang="en-US" dirty="0">
              <a:solidFill>
                <a:srgbClr val="222222"/>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A245756-E893-46FF-AE4B-85E082593F9A}"/>
              </a:ext>
            </a:extLst>
          </p:cNvPr>
          <p:cNvSpPr txBox="1"/>
          <p:nvPr/>
        </p:nvSpPr>
        <p:spPr>
          <a:xfrm>
            <a:off x="993504" y="2997489"/>
            <a:ext cx="2220686" cy="369332"/>
          </a:xfrm>
          <a:prstGeom prst="rect">
            <a:avLst/>
          </a:prstGeom>
          <a:noFill/>
          <a:ln w="25400">
            <a:solidFill>
              <a:schemeClr val="tx1"/>
            </a:solidFill>
            <a:round/>
          </a:ln>
        </p:spPr>
        <p:txBody>
          <a:bodyPr wrap="square" rtlCol="0">
            <a:spAutoFit/>
          </a:bodyPr>
          <a:lstStyle/>
          <a:p>
            <a:r>
              <a:rPr lang="en-US" b="1" dirty="0">
                <a:latin typeface="Times New Roman" panose="02020603050405020304" pitchFamily="18" charset="0"/>
                <a:cs typeface="Times New Roman" panose="02020603050405020304" pitchFamily="18" charset="0"/>
              </a:rPr>
              <a:t>Je     </a:t>
            </a:r>
            <a:r>
              <a:rPr lang="en-US" b="1" dirty="0" err="1">
                <a:latin typeface="Times New Roman" panose="02020603050405020304" pitchFamily="18" charset="0"/>
                <a:cs typeface="Times New Roman" panose="02020603050405020304" pitchFamily="18" charset="0"/>
              </a:rPr>
              <a:t>suis</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etudient</a:t>
            </a:r>
            <a:endParaRPr lang="en-US"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CB19413-B765-4D07-9AA6-1C9634E21E78}"/>
              </a:ext>
            </a:extLst>
          </p:cNvPr>
          <p:cNvSpPr txBox="1"/>
          <p:nvPr/>
        </p:nvSpPr>
        <p:spPr>
          <a:xfrm>
            <a:off x="8628018" y="2997489"/>
            <a:ext cx="2492441" cy="369332"/>
          </a:xfrm>
          <a:prstGeom prst="rect">
            <a:avLst/>
          </a:prstGeom>
          <a:noFill/>
          <a:ln w="2540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I      am      a      student</a:t>
            </a:r>
          </a:p>
        </p:txBody>
      </p:sp>
      <p:sp>
        <p:nvSpPr>
          <p:cNvPr id="11" name="TextBox 10">
            <a:extLst>
              <a:ext uri="{FF2B5EF4-FFF2-40B4-BE49-F238E27FC236}">
                <a16:creationId xmlns:a16="http://schemas.microsoft.com/office/drawing/2014/main" id="{FE3423BB-0BC7-4756-B559-D3BB5D70F255}"/>
              </a:ext>
            </a:extLst>
          </p:cNvPr>
          <p:cNvSpPr txBox="1"/>
          <p:nvPr/>
        </p:nvSpPr>
        <p:spPr>
          <a:xfrm>
            <a:off x="993503" y="2575997"/>
            <a:ext cx="2031999" cy="369332"/>
          </a:xfrm>
          <a:prstGeom prst="rect">
            <a:avLst/>
          </a:prstGeom>
          <a:noFill/>
        </p:spPr>
        <p:txBody>
          <a:bodyPr wrap="square" rtlCol="0">
            <a:spAutoFit/>
          </a:bodyPr>
          <a:lstStyle/>
          <a:p>
            <a:pPr algn="ctr"/>
            <a:r>
              <a:rPr lang="en-US" dirty="0">
                <a:solidFill>
                  <a:srgbClr val="C00000"/>
                </a:solidFill>
              </a:rPr>
              <a:t>INPUT</a:t>
            </a:r>
          </a:p>
        </p:txBody>
      </p:sp>
      <p:sp>
        <p:nvSpPr>
          <p:cNvPr id="12" name="TextBox 11">
            <a:extLst>
              <a:ext uri="{FF2B5EF4-FFF2-40B4-BE49-F238E27FC236}">
                <a16:creationId xmlns:a16="http://schemas.microsoft.com/office/drawing/2014/main" id="{7A4A929C-A9F8-4FA9-992A-E91FF99C2328}"/>
              </a:ext>
            </a:extLst>
          </p:cNvPr>
          <p:cNvSpPr txBox="1"/>
          <p:nvPr/>
        </p:nvSpPr>
        <p:spPr>
          <a:xfrm>
            <a:off x="8628018" y="2575997"/>
            <a:ext cx="2031999" cy="369332"/>
          </a:xfrm>
          <a:prstGeom prst="rect">
            <a:avLst/>
          </a:prstGeom>
          <a:noFill/>
        </p:spPr>
        <p:txBody>
          <a:bodyPr wrap="square" rtlCol="0">
            <a:spAutoFit/>
          </a:bodyPr>
          <a:lstStyle/>
          <a:p>
            <a:pPr algn="ctr"/>
            <a:r>
              <a:rPr lang="en-US" dirty="0">
                <a:solidFill>
                  <a:srgbClr val="C00000"/>
                </a:solidFill>
              </a:rPr>
              <a:t>OUTPUT</a:t>
            </a:r>
          </a:p>
        </p:txBody>
      </p:sp>
      <p:sp>
        <p:nvSpPr>
          <p:cNvPr id="3" name="Slide Number Placeholder 2">
            <a:extLst>
              <a:ext uri="{FF2B5EF4-FFF2-40B4-BE49-F238E27FC236}">
                <a16:creationId xmlns:a16="http://schemas.microsoft.com/office/drawing/2014/main" id="{8AC594EA-63AE-4BAD-A1F7-D6D07B53901C}"/>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156064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BFC9EEC-A862-49C3-B3AB-BFA89D4D303E}"/>
              </a:ext>
            </a:extLst>
          </p:cNvPr>
          <p:cNvSpPr>
            <a:spLocks noGrp="1"/>
          </p:cNvSpPr>
          <p:nvPr>
            <p:ph idx="1"/>
          </p:nvPr>
        </p:nvSpPr>
        <p:spPr>
          <a:xfrm>
            <a:off x="838200" y="867764"/>
            <a:ext cx="10515600" cy="5817199"/>
          </a:xfrm>
        </p:spPr>
        <p:txBody>
          <a:bodyPr>
            <a:normAutofit/>
          </a:bodyPr>
          <a:lstStyle/>
          <a:p>
            <a:pPr>
              <a:buFont typeface="Wingdings" panose="05000000000000000000" pitchFamily="2" charset="2"/>
              <a:buChar char="q"/>
            </a:pPr>
            <a:r>
              <a:rPr lang="en-US" dirty="0">
                <a:solidFill>
                  <a:schemeClr val="tx1"/>
                </a:solidFill>
                <a:latin typeface="Times New Roman" panose="02020603050405020304" pitchFamily="18" charset="0"/>
                <a:cs typeface="Times New Roman" panose="02020603050405020304" pitchFamily="18" charset="0"/>
              </a:rPr>
              <a:t>The self-attention layer is initialized with 3 weight matrices — Query (W</a:t>
            </a:r>
            <a:r>
              <a:rPr lang="en-US" baseline="30000" dirty="0">
                <a:solidFill>
                  <a:schemeClr val="tx1"/>
                </a:solidFill>
                <a:latin typeface="Times New Roman" panose="02020603050405020304" pitchFamily="18" charset="0"/>
                <a:cs typeface="Times New Roman" panose="02020603050405020304" pitchFamily="18" charset="0"/>
              </a:rPr>
              <a:t>Q</a:t>
            </a:r>
            <a:r>
              <a:rPr lang="en-US" dirty="0">
                <a:solidFill>
                  <a:schemeClr val="tx1"/>
                </a:solidFill>
                <a:latin typeface="Times New Roman" panose="02020603050405020304" pitchFamily="18" charset="0"/>
                <a:cs typeface="Times New Roman" panose="02020603050405020304" pitchFamily="18" charset="0"/>
              </a:rPr>
              <a:t>), Key (</a:t>
            </a:r>
            <a:r>
              <a:rPr lang="en-US" dirty="0" err="1">
                <a:solidFill>
                  <a:schemeClr val="tx1"/>
                </a:solidFill>
                <a:latin typeface="Times New Roman" panose="02020603050405020304" pitchFamily="18" charset="0"/>
                <a:cs typeface="Times New Roman" panose="02020603050405020304" pitchFamily="18" charset="0"/>
              </a:rPr>
              <a:t>W</a:t>
            </a:r>
            <a:r>
              <a:rPr lang="en-US" baseline="30000" dirty="0" err="1">
                <a:solidFill>
                  <a:schemeClr val="tx1"/>
                </a:solidFill>
                <a:latin typeface="Times New Roman" panose="02020603050405020304" pitchFamily="18" charset="0"/>
                <a:cs typeface="Times New Roman" panose="02020603050405020304" pitchFamily="18" charset="0"/>
              </a:rPr>
              <a:t>k</a:t>
            </a:r>
            <a:r>
              <a:rPr lang="en-US" dirty="0">
                <a:solidFill>
                  <a:schemeClr val="tx1"/>
                </a:solidFill>
                <a:latin typeface="Times New Roman" panose="02020603050405020304" pitchFamily="18" charset="0"/>
                <a:cs typeface="Times New Roman" panose="02020603050405020304" pitchFamily="18" charset="0"/>
              </a:rPr>
              <a:t>), and Value (W</a:t>
            </a:r>
            <a:r>
              <a:rPr lang="en-US" baseline="30000" dirty="0">
                <a:solidFill>
                  <a:schemeClr val="tx1"/>
                </a:solidFill>
                <a:latin typeface="Times New Roman" panose="02020603050405020304" pitchFamily="18" charset="0"/>
                <a:cs typeface="Times New Roman" panose="02020603050405020304" pitchFamily="18" charset="0"/>
              </a:rPr>
              <a:t>v</a:t>
            </a:r>
            <a:r>
              <a:rPr lang="en-US" dirty="0">
                <a:solidFill>
                  <a:schemeClr val="tx1"/>
                </a:solidFill>
                <a:latin typeface="Times New Roman" panose="02020603050405020304" pitchFamily="18" charset="0"/>
                <a:cs typeface="Times New Roman" panose="02020603050405020304" pitchFamily="18" charset="0"/>
              </a:rPr>
              <a:t>). Each of these matrices has a size of (</a:t>
            </a:r>
            <a:r>
              <a:rPr lang="en-US" dirty="0" err="1">
                <a:solidFill>
                  <a:schemeClr val="tx1"/>
                </a:solidFill>
                <a:latin typeface="Times New Roman" panose="02020603050405020304" pitchFamily="18" charset="0"/>
                <a:cs typeface="Times New Roman" panose="02020603050405020304" pitchFamily="18" charset="0"/>
              </a:rPr>
              <a:t>Dxd</a:t>
            </a:r>
            <a:r>
              <a:rPr lang="en-US" dirty="0">
                <a:solidFill>
                  <a:schemeClr val="tx1"/>
                </a:solidFill>
                <a:latin typeface="Times New Roman" panose="02020603050405020304" pitchFamily="18" charset="0"/>
                <a:cs typeface="Times New Roman" panose="02020603050405020304" pitchFamily="18" charset="0"/>
              </a:rPr>
              <a:t>), where d is taken as 64. The weights for these matrices are trained while training the model.</a:t>
            </a:r>
          </a:p>
          <a:p>
            <a:pPr>
              <a:buFont typeface="Wingdings" panose="05000000000000000000" pitchFamily="2" charset="2"/>
              <a:buChar char="q"/>
            </a:pPr>
            <a:r>
              <a:rPr lang="en-US" dirty="0">
                <a:solidFill>
                  <a:schemeClr val="tx1"/>
                </a:solidFill>
                <a:latin typeface="Times New Roman" panose="02020603050405020304" pitchFamily="18" charset="0"/>
                <a:cs typeface="Times New Roman" panose="02020603050405020304" pitchFamily="18" charset="0"/>
              </a:rPr>
              <a:t>The resultant would be </a:t>
            </a:r>
            <a:r>
              <a:rPr lang="en-US" dirty="0" err="1">
                <a:solidFill>
                  <a:schemeClr val="tx1"/>
                </a:solidFill>
                <a:latin typeface="Times New Roman" panose="02020603050405020304" pitchFamily="18" charset="0"/>
                <a:cs typeface="Times New Roman" panose="02020603050405020304" pitchFamily="18" charset="0"/>
              </a:rPr>
              <a:t>SxS</a:t>
            </a:r>
            <a:r>
              <a:rPr lang="en-US" dirty="0">
                <a:solidFill>
                  <a:schemeClr val="tx1"/>
                </a:solidFill>
                <a:latin typeface="Times New Roman" panose="02020603050405020304" pitchFamily="18" charset="0"/>
                <a:cs typeface="Times New Roman" panose="02020603050405020304" pitchFamily="18" charset="0"/>
              </a:rPr>
              <a:t> matrix as the contribution of each word in another word. </a:t>
            </a:r>
          </a:p>
          <a:p>
            <a:pPr>
              <a:buFont typeface="Wingdings" panose="05000000000000000000" pitchFamily="2" charset="2"/>
              <a:buChar char="q"/>
            </a:pPr>
            <a:endParaRPr lang="en-US"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US"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US"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US"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US"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US"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dirty="0">
                <a:solidFill>
                  <a:schemeClr val="tx1"/>
                </a:solidFill>
                <a:latin typeface="Times New Roman" panose="02020603050405020304" pitchFamily="18" charset="0"/>
                <a:cs typeface="Times New Roman" panose="02020603050405020304" pitchFamily="18" charset="0"/>
              </a:rPr>
              <a:t>Many such self-attention layers when are used in parallel, as a result is called </a:t>
            </a:r>
            <a:r>
              <a:rPr lang="en-US" dirty="0" err="1">
                <a:solidFill>
                  <a:schemeClr val="tx1"/>
                </a:solidFill>
                <a:latin typeface="Times New Roman" panose="02020603050405020304" pitchFamily="18" charset="0"/>
                <a:cs typeface="Times New Roman" panose="02020603050405020304" pitchFamily="18" charset="0"/>
              </a:rPr>
              <a:t>multihead</a:t>
            </a:r>
            <a:r>
              <a:rPr lang="en-US" dirty="0">
                <a:solidFill>
                  <a:schemeClr val="tx1"/>
                </a:solidFill>
                <a:latin typeface="Times New Roman" panose="02020603050405020304" pitchFamily="18" charset="0"/>
                <a:cs typeface="Times New Roman" panose="02020603050405020304" pitchFamily="18" charset="0"/>
              </a:rPr>
              <a:t>.  Input X goes through many self-attention layers in parallel, each of which gives a z matrix of shape (</a:t>
            </a:r>
            <a:r>
              <a:rPr lang="en-US" dirty="0" err="1">
                <a:solidFill>
                  <a:schemeClr val="tx1"/>
                </a:solidFill>
                <a:latin typeface="Times New Roman" panose="02020603050405020304" pitchFamily="18" charset="0"/>
                <a:cs typeface="Times New Roman" panose="02020603050405020304" pitchFamily="18" charset="0"/>
              </a:rPr>
              <a:t>Sxd</a:t>
            </a:r>
            <a:r>
              <a:rPr lang="en-US" dirty="0">
                <a:solidFill>
                  <a:schemeClr val="tx1"/>
                </a:solidFill>
                <a:latin typeface="Times New Roman" panose="02020603050405020304" pitchFamily="18" charset="0"/>
                <a:cs typeface="Times New Roman" panose="02020603050405020304" pitchFamily="18" charset="0"/>
              </a:rPr>
              <a:t>) = 4×64. Then these 8(h) matrices are concatenated and again a final output linear layer, Wo, of size </a:t>
            </a:r>
            <a:r>
              <a:rPr lang="en-US" dirty="0" err="1">
                <a:solidFill>
                  <a:schemeClr val="tx1"/>
                </a:solidFill>
                <a:latin typeface="Times New Roman" panose="02020603050405020304" pitchFamily="18" charset="0"/>
                <a:cs typeface="Times New Roman" panose="02020603050405020304" pitchFamily="18" charset="0"/>
              </a:rPr>
              <a:t>DxD</a:t>
            </a:r>
            <a:r>
              <a:rPr lang="en-US" dirty="0">
                <a:solidFill>
                  <a:schemeClr val="tx1"/>
                </a:solidFill>
                <a:latin typeface="Times New Roman" panose="02020603050405020304" pitchFamily="18" charset="0"/>
                <a:cs typeface="Times New Roman" panose="02020603050405020304" pitchFamily="18" charset="0"/>
              </a:rPr>
              <a:t> is applied.</a:t>
            </a:r>
          </a:p>
        </p:txBody>
      </p:sp>
      <p:pic>
        <p:nvPicPr>
          <p:cNvPr id="6" name="Picture 5">
            <a:extLst>
              <a:ext uri="{FF2B5EF4-FFF2-40B4-BE49-F238E27FC236}">
                <a16:creationId xmlns:a16="http://schemas.microsoft.com/office/drawing/2014/main" id="{FB782085-E899-42E9-B95B-A54FC83231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0041" y="2472567"/>
            <a:ext cx="3780301" cy="2430194"/>
          </a:xfrm>
          <a:prstGeom prst="rect">
            <a:avLst/>
          </a:prstGeom>
        </p:spPr>
      </p:pic>
      <p:sp>
        <p:nvSpPr>
          <p:cNvPr id="7" name="Title 1">
            <a:extLst>
              <a:ext uri="{FF2B5EF4-FFF2-40B4-BE49-F238E27FC236}">
                <a16:creationId xmlns:a16="http://schemas.microsoft.com/office/drawing/2014/main" id="{4F0178C6-B221-4453-B27D-BD8D92786895}"/>
              </a:ext>
            </a:extLst>
          </p:cNvPr>
          <p:cNvSpPr>
            <a:spLocks noGrp="1"/>
          </p:cNvSpPr>
          <p:nvPr>
            <p:ph type="title"/>
          </p:nvPr>
        </p:nvSpPr>
        <p:spPr>
          <a:xfrm>
            <a:off x="679202" y="254127"/>
            <a:ext cx="11268958" cy="1086993"/>
          </a:xfrm>
        </p:spPr>
        <p:txBody>
          <a:bodyPr>
            <a:normAutofit fontScale="90000"/>
          </a:bodyPr>
          <a:lstStyle/>
          <a:p>
            <a:r>
              <a:rPr lang="en-US" i="1" dirty="0">
                <a:solidFill>
                  <a:srgbClr val="FF0000"/>
                </a:solidFill>
                <a:latin typeface="Century" panose="02040604050505020304" pitchFamily="18" charset="0"/>
              </a:rPr>
              <a:t>Continue</a:t>
            </a:r>
            <a:br>
              <a:rPr lang="en-US" dirty="0"/>
            </a:br>
            <a:br>
              <a:rPr lang="en-US" b="1" i="0" dirty="0">
                <a:solidFill>
                  <a:srgbClr val="1D2129"/>
                </a:solidFill>
                <a:effectLst/>
                <a:latin typeface="Ubuntu"/>
              </a:rPr>
            </a:br>
            <a:r>
              <a:rPr lang="en-US" b="1" i="1" dirty="0">
                <a:solidFill>
                  <a:srgbClr val="FF0000"/>
                </a:solidFill>
                <a:latin typeface="Century" panose="02040604050505020304" pitchFamily="18" charset="0"/>
              </a:rPr>
              <a:t> </a:t>
            </a:r>
            <a:br>
              <a:rPr lang="en-US" b="1" i="0" dirty="0">
                <a:solidFill>
                  <a:srgbClr val="222222"/>
                </a:solidFill>
                <a:effectLst/>
                <a:latin typeface="Helvetica Neue"/>
              </a:rPr>
            </a:br>
            <a:endParaRPr lang="en-US" dirty="0"/>
          </a:p>
        </p:txBody>
      </p:sp>
      <p:sp>
        <p:nvSpPr>
          <p:cNvPr id="8" name="Slide Number Placeholder 7">
            <a:extLst>
              <a:ext uri="{FF2B5EF4-FFF2-40B4-BE49-F238E27FC236}">
                <a16:creationId xmlns:a16="http://schemas.microsoft.com/office/drawing/2014/main" id="{4B2FD705-6F26-4200-B992-98F96E1D26D6}"/>
              </a:ext>
            </a:extLst>
          </p:cNvPr>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331748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p:cTn id="14"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
                                            <p:txEl>
                                              <p:pRg st="8" end="8"/>
                                            </p:txEl>
                                          </p:spTgt>
                                        </p:tgtEl>
                                        <p:attrNameLst>
                                          <p:attrName>style.visibility</p:attrName>
                                        </p:attrNameLst>
                                      </p:cBhvr>
                                      <p:to>
                                        <p:strVal val="visible"/>
                                      </p:to>
                                    </p:set>
                                    <p:anim calcmode="lin" valueType="num">
                                      <p:cBhvr>
                                        <p:cTn id="28"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30"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B44458-CB38-4D60-855C-7A7711CBC4F3}"/>
              </a:ext>
            </a:extLst>
          </p:cNvPr>
          <p:cNvSpPr>
            <a:spLocks noGrp="1"/>
          </p:cNvSpPr>
          <p:nvPr>
            <p:ph type="title"/>
          </p:nvPr>
        </p:nvSpPr>
        <p:spPr>
          <a:xfrm>
            <a:off x="679202" y="254127"/>
            <a:ext cx="11268958" cy="1086993"/>
          </a:xfrm>
        </p:spPr>
        <p:txBody>
          <a:bodyPr>
            <a:normAutofit fontScale="90000"/>
          </a:bodyPr>
          <a:lstStyle/>
          <a:p>
            <a:r>
              <a:rPr lang="en-US" i="1" dirty="0">
                <a:solidFill>
                  <a:srgbClr val="FF0000"/>
                </a:solidFill>
                <a:latin typeface="Century" panose="02040604050505020304" pitchFamily="18" charset="0"/>
              </a:rPr>
              <a:t>Continue</a:t>
            </a:r>
            <a:br>
              <a:rPr lang="en-US" dirty="0"/>
            </a:br>
            <a:br>
              <a:rPr lang="en-US" b="1" i="0" dirty="0">
                <a:solidFill>
                  <a:srgbClr val="1D2129"/>
                </a:solidFill>
                <a:effectLst/>
                <a:latin typeface="Ubuntu"/>
              </a:rPr>
            </a:br>
            <a:r>
              <a:rPr lang="en-US" b="1" i="1" dirty="0">
                <a:solidFill>
                  <a:srgbClr val="FF0000"/>
                </a:solidFill>
                <a:latin typeface="Century" panose="02040604050505020304" pitchFamily="18" charset="0"/>
              </a:rPr>
              <a:t> </a:t>
            </a:r>
            <a:br>
              <a:rPr lang="en-US" b="1" i="0" dirty="0">
                <a:solidFill>
                  <a:srgbClr val="222222"/>
                </a:solidFill>
                <a:effectLst/>
                <a:latin typeface="Helvetica Neue"/>
              </a:rPr>
            </a:br>
            <a:endParaRPr lang="en-US" dirty="0"/>
          </a:p>
        </p:txBody>
      </p:sp>
      <p:sp>
        <p:nvSpPr>
          <p:cNvPr id="7" name="TextBox 6">
            <a:extLst>
              <a:ext uri="{FF2B5EF4-FFF2-40B4-BE49-F238E27FC236}">
                <a16:creationId xmlns:a16="http://schemas.microsoft.com/office/drawing/2014/main" id="{708C312F-65FC-4B23-AC62-E9608DF12002}"/>
              </a:ext>
            </a:extLst>
          </p:cNvPr>
          <p:cNvSpPr txBox="1"/>
          <p:nvPr/>
        </p:nvSpPr>
        <p:spPr>
          <a:xfrm>
            <a:off x="798286" y="1010307"/>
            <a:ext cx="10871200" cy="1015663"/>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For  concatenation operation a size of </a:t>
            </a:r>
            <a:r>
              <a:rPr lang="en-US" sz="2000" dirty="0" err="1">
                <a:latin typeface="Times New Roman" panose="02020603050405020304" pitchFamily="18" charset="0"/>
                <a:cs typeface="Times New Roman" panose="02020603050405020304" pitchFamily="18" charset="0"/>
              </a:rPr>
              <a:t>SxD</a:t>
            </a:r>
            <a:r>
              <a:rPr lang="en-US" sz="2000" dirty="0">
                <a:latin typeface="Times New Roman" panose="02020603050405020304" pitchFamily="18" charset="0"/>
                <a:cs typeface="Times New Roman" panose="02020603050405020304" pitchFamily="18" charset="0"/>
              </a:rPr>
              <a:t>(4x(64×8) = 4×512) is found. And multiplying this output by Wo, the final output Z with the shape of </a:t>
            </a:r>
            <a:r>
              <a:rPr lang="en-US" sz="2000" dirty="0" err="1">
                <a:latin typeface="Times New Roman" panose="02020603050405020304" pitchFamily="18" charset="0"/>
                <a:cs typeface="Times New Roman" panose="02020603050405020304" pitchFamily="18" charset="0"/>
              </a:rPr>
              <a:t>SxD</a:t>
            </a:r>
            <a:r>
              <a:rPr lang="en-US" sz="2000" dirty="0">
                <a:latin typeface="Times New Roman" panose="02020603050405020304" pitchFamily="18" charset="0"/>
                <a:cs typeface="Times New Roman" panose="02020603050405020304" pitchFamily="18" charset="0"/>
              </a:rPr>
              <a:t>(4×512) as desired can be obtained.</a:t>
            </a:r>
          </a:p>
          <a:p>
            <a:r>
              <a:rPr lang="en-US" sz="2000" dirty="0">
                <a:latin typeface="Times New Roman" panose="02020603050405020304" pitchFamily="18" charset="0"/>
                <a:cs typeface="Times New Roman" panose="02020603050405020304" pitchFamily="18" charset="0"/>
              </a:rPr>
              <a:t>Also, the relation between </a:t>
            </a:r>
            <a:r>
              <a:rPr lang="en-US" sz="2000" dirty="0" err="1">
                <a:latin typeface="Times New Roman" panose="02020603050405020304" pitchFamily="18" charset="0"/>
                <a:cs typeface="Times New Roman" panose="02020603050405020304" pitchFamily="18" charset="0"/>
              </a:rPr>
              <a:t>h,d</a:t>
            </a:r>
            <a:r>
              <a:rPr lang="en-US" sz="2000" dirty="0">
                <a:latin typeface="Times New Roman" panose="02020603050405020304" pitchFamily="18" charset="0"/>
                <a:cs typeface="Times New Roman" panose="02020603050405020304" pitchFamily="18" charset="0"/>
              </a:rPr>
              <a:t>, and D is h x d = D</a:t>
            </a:r>
          </a:p>
        </p:txBody>
      </p:sp>
      <p:sp>
        <p:nvSpPr>
          <p:cNvPr id="9" name="TextBox 8">
            <a:extLst>
              <a:ext uri="{FF2B5EF4-FFF2-40B4-BE49-F238E27FC236}">
                <a16:creationId xmlns:a16="http://schemas.microsoft.com/office/drawing/2014/main" id="{931948C3-CC68-4338-B3E9-DBAE375B7D2A}"/>
              </a:ext>
            </a:extLst>
          </p:cNvPr>
          <p:cNvSpPr txBox="1"/>
          <p:nvPr/>
        </p:nvSpPr>
        <p:spPr>
          <a:xfrm>
            <a:off x="798285" y="2083534"/>
            <a:ext cx="10508343" cy="707886"/>
          </a:xfrm>
          <a:prstGeom prst="rect">
            <a:avLst/>
          </a:prstGeom>
          <a:noFill/>
        </p:spPr>
        <p:txBody>
          <a:bodyPr wrap="square">
            <a:spAutoFit/>
          </a:bodyPr>
          <a:lstStyle/>
          <a:p>
            <a:r>
              <a:rPr lang="en-US" sz="2000" dirty="0">
                <a:solidFill>
                  <a:srgbClr val="000000"/>
                </a:solidFill>
                <a:latin typeface="Times New Roman" panose="02020603050405020304" pitchFamily="18" charset="0"/>
                <a:cs typeface="Times New Roman" panose="02020603050405020304" pitchFamily="18" charset="0"/>
              </a:rPr>
              <a:t>Finally get the output Z of shape 4×512 is found. But before it goes into another encoder it is passed through a Feed-Forward Network.</a:t>
            </a:r>
            <a:endParaRPr lang="en-US" sz="20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52539EB0-8568-4CFA-A890-DA3A1067A8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396" y="3601120"/>
            <a:ext cx="10190922" cy="2523781"/>
          </a:xfrm>
          <a:prstGeom prst="rect">
            <a:avLst/>
          </a:prstGeom>
        </p:spPr>
      </p:pic>
      <p:sp>
        <p:nvSpPr>
          <p:cNvPr id="11" name="Slide Number Placeholder 10">
            <a:extLst>
              <a:ext uri="{FF2B5EF4-FFF2-40B4-BE49-F238E27FC236}">
                <a16:creationId xmlns:a16="http://schemas.microsoft.com/office/drawing/2014/main" id="{9A8BC93E-CB46-4BB4-AC45-2EB0868B8878}"/>
              </a:ext>
            </a:extLst>
          </p:cNvPr>
          <p:cNvSpPr>
            <a:spLocks noGrp="1"/>
          </p:cNvSpPr>
          <p:nvPr>
            <p:ph type="sldNum" sz="quarter" idx="12"/>
          </p:nvPr>
        </p:nvSpPr>
        <p:spPr/>
        <p:txBody>
          <a:bodyPr/>
          <a:lstStyle/>
          <a:p>
            <a:fld id="{69E57DC2-970A-4B3E-BB1C-7A09969E49DF}" type="slidenum">
              <a:rPr lang="en-US" smtClean="0"/>
              <a:t>21</a:t>
            </a:fld>
            <a:endParaRPr lang="en-US" dirty="0"/>
          </a:p>
        </p:txBody>
      </p:sp>
    </p:spTree>
    <p:extLst>
      <p:ext uri="{BB962C8B-B14F-4D97-AF65-F5344CB8AC3E}">
        <p14:creationId xmlns:p14="http://schemas.microsoft.com/office/powerpoint/2010/main" val="151410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0A4C52-A6B9-4A52-9B8E-DD1B9EE940B5}"/>
              </a:ext>
            </a:extLst>
          </p:cNvPr>
          <p:cNvPicPr>
            <a:picLocks noChangeAspect="1"/>
          </p:cNvPicPr>
          <p:nvPr/>
        </p:nvPicPr>
        <p:blipFill>
          <a:blip r:embed="rId2"/>
          <a:stretch>
            <a:fillRect/>
          </a:stretch>
        </p:blipFill>
        <p:spPr>
          <a:xfrm>
            <a:off x="557442" y="1103086"/>
            <a:ext cx="11077116" cy="5471886"/>
          </a:xfrm>
          <a:prstGeom prst="rect">
            <a:avLst/>
          </a:prstGeom>
        </p:spPr>
      </p:pic>
      <p:sp>
        <p:nvSpPr>
          <p:cNvPr id="7" name="Title 1">
            <a:extLst>
              <a:ext uri="{FF2B5EF4-FFF2-40B4-BE49-F238E27FC236}">
                <a16:creationId xmlns:a16="http://schemas.microsoft.com/office/drawing/2014/main" id="{06365ADC-9FE1-4619-B1A1-6D939396C698}"/>
              </a:ext>
            </a:extLst>
          </p:cNvPr>
          <p:cNvSpPr>
            <a:spLocks noGrp="1"/>
          </p:cNvSpPr>
          <p:nvPr>
            <p:ph type="title"/>
          </p:nvPr>
        </p:nvSpPr>
        <p:spPr>
          <a:xfrm>
            <a:off x="679202" y="254127"/>
            <a:ext cx="11268958" cy="1086993"/>
          </a:xfrm>
        </p:spPr>
        <p:txBody>
          <a:bodyPr>
            <a:normAutofit fontScale="90000"/>
          </a:bodyPr>
          <a:lstStyle/>
          <a:p>
            <a:r>
              <a:rPr lang="en-US" i="1" dirty="0">
                <a:solidFill>
                  <a:srgbClr val="FF0000"/>
                </a:solidFill>
                <a:latin typeface="Century" panose="02040604050505020304" pitchFamily="18" charset="0"/>
              </a:rPr>
              <a:t>Continue</a:t>
            </a:r>
            <a:br>
              <a:rPr lang="en-US" dirty="0"/>
            </a:br>
            <a:br>
              <a:rPr lang="en-US" b="1" i="0" dirty="0">
                <a:solidFill>
                  <a:srgbClr val="1D2129"/>
                </a:solidFill>
                <a:effectLst/>
                <a:latin typeface="Ubuntu"/>
              </a:rPr>
            </a:br>
            <a:r>
              <a:rPr lang="en-US" b="1" i="1" dirty="0">
                <a:solidFill>
                  <a:srgbClr val="FF0000"/>
                </a:solidFill>
                <a:latin typeface="Century" panose="02040604050505020304" pitchFamily="18" charset="0"/>
              </a:rPr>
              <a:t> </a:t>
            </a:r>
            <a:br>
              <a:rPr lang="en-US" b="1" i="0" dirty="0">
                <a:solidFill>
                  <a:srgbClr val="222222"/>
                </a:solidFill>
                <a:effectLst/>
                <a:latin typeface="Helvetica Neue"/>
              </a:rPr>
            </a:br>
            <a:endParaRPr lang="en-US" dirty="0"/>
          </a:p>
        </p:txBody>
      </p:sp>
      <p:sp>
        <p:nvSpPr>
          <p:cNvPr id="8" name="Slide Number Placeholder 7">
            <a:extLst>
              <a:ext uri="{FF2B5EF4-FFF2-40B4-BE49-F238E27FC236}">
                <a16:creationId xmlns:a16="http://schemas.microsoft.com/office/drawing/2014/main" id="{B03F23FA-4504-4446-AEEC-5FCB7EB3E701}"/>
              </a:ext>
            </a:extLst>
          </p:cNvPr>
          <p:cNvSpPr>
            <a:spLocks noGrp="1"/>
          </p:cNvSpPr>
          <p:nvPr>
            <p:ph type="sldNum" sz="quarter" idx="12"/>
          </p:nvPr>
        </p:nvSpPr>
        <p:spPr/>
        <p:txBody>
          <a:bodyPr/>
          <a:lstStyle/>
          <a:p>
            <a:fld id="{69E57DC2-970A-4B3E-BB1C-7A09969E49DF}" type="slidenum">
              <a:rPr lang="en-US" smtClean="0"/>
              <a:t>22</a:t>
            </a:fld>
            <a:endParaRPr lang="en-US" dirty="0"/>
          </a:p>
        </p:txBody>
      </p:sp>
    </p:spTree>
    <p:extLst>
      <p:ext uri="{BB962C8B-B14F-4D97-AF65-F5344CB8AC3E}">
        <p14:creationId xmlns:p14="http://schemas.microsoft.com/office/powerpoint/2010/main" val="2470599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8D93389-39E9-4E1D-9C26-D745C05F24A2}"/>
              </a:ext>
            </a:extLst>
          </p:cNvPr>
          <p:cNvSpPr>
            <a:spLocks noGrp="1"/>
          </p:cNvSpPr>
          <p:nvPr>
            <p:ph type="title"/>
          </p:nvPr>
        </p:nvSpPr>
        <p:spPr>
          <a:xfrm>
            <a:off x="679202" y="254128"/>
            <a:ext cx="11268958" cy="805416"/>
          </a:xfrm>
        </p:spPr>
        <p:txBody>
          <a:bodyPr>
            <a:normAutofit fontScale="90000"/>
          </a:bodyPr>
          <a:lstStyle/>
          <a:p>
            <a:r>
              <a:rPr lang="en-US" b="0" i="1" dirty="0">
                <a:solidFill>
                  <a:srgbClr val="FF0000"/>
                </a:solidFill>
                <a:effectLst/>
                <a:latin typeface="Century" panose="02040604050505020304" pitchFamily="18" charset="0"/>
              </a:rPr>
              <a:t>Position-wise Feed-Forward Networks</a:t>
            </a:r>
            <a:br>
              <a:rPr lang="en-US" b="0" i="1" dirty="0">
                <a:solidFill>
                  <a:srgbClr val="FF0000"/>
                </a:solidFill>
                <a:effectLst/>
                <a:latin typeface="Century" panose="02040604050505020304" pitchFamily="18" charset="0"/>
              </a:rPr>
            </a:br>
            <a:br>
              <a:rPr lang="en-US" i="1" dirty="0">
                <a:solidFill>
                  <a:srgbClr val="FF0000"/>
                </a:solidFill>
                <a:latin typeface="Century" panose="02040604050505020304" pitchFamily="18" charset="0"/>
              </a:rPr>
            </a:br>
            <a:br>
              <a:rPr lang="en-US" b="1" i="1" dirty="0">
                <a:solidFill>
                  <a:srgbClr val="FF0000"/>
                </a:solidFill>
                <a:effectLst/>
                <a:latin typeface="Century" panose="02040604050505020304" pitchFamily="18" charset="0"/>
              </a:rPr>
            </a:br>
            <a:r>
              <a:rPr lang="en-US" b="1" i="1" dirty="0">
                <a:solidFill>
                  <a:srgbClr val="FF0000"/>
                </a:solidFill>
                <a:latin typeface="Century" panose="02040604050505020304" pitchFamily="18" charset="0"/>
              </a:rPr>
              <a:t> </a:t>
            </a:r>
            <a:br>
              <a:rPr lang="en-US" b="1" i="1" dirty="0">
                <a:solidFill>
                  <a:srgbClr val="FF0000"/>
                </a:solidFill>
                <a:effectLst/>
                <a:latin typeface="Century" panose="02040604050505020304" pitchFamily="18" charset="0"/>
              </a:rPr>
            </a:br>
            <a:endParaRPr lang="en-US" i="1" dirty="0">
              <a:solidFill>
                <a:srgbClr val="FF0000"/>
              </a:solidFill>
              <a:latin typeface="Century" panose="02040604050505020304" pitchFamily="18" charset="0"/>
            </a:endParaRPr>
          </a:p>
        </p:txBody>
      </p:sp>
      <p:sp>
        <p:nvSpPr>
          <p:cNvPr id="9" name="Rectangle 2">
            <a:extLst>
              <a:ext uri="{FF2B5EF4-FFF2-40B4-BE49-F238E27FC236}">
                <a16:creationId xmlns:a16="http://schemas.microsoft.com/office/drawing/2014/main" id="{2DEF20DE-ABE7-461D-8F1F-C74D0E755BC8}"/>
              </a:ext>
            </a:extLst>
          </p:cNvPr>
          <p:cNvSpPr>
            <a:spLocks noChangeArrowheads="1"/>
          </p:cNvSpPr>
          <p:nvPr/>
        </p:nvSpPr>
        <p:spPr bwMode="auto">
          <a:xfrm>
            <a:off x="461521" y="1059544"/>
            <a:ext cx="11268958" cy="163121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Roboto"/>
              </a:rPr>
              <a:t>.</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It accepts a 3-dimensional input with shape (batch size, sequence length, feature size). The position-wise FFN consists of two dense layers that applies to the last dimension. Since the same two dense layers are used for each position item in the sequence, we referred to it as </a:t>
            </a:r>
            <a:r>
              <a:rPr kumimoji="0" lang="en-US" altLang="en-US" sz="2400" b="0" i="1" u="none" strike="noStrike" cap="none" normalizeH="0" baseline="0" dirty="0">
                <a:ln>
                  <a:noFill/>
                </a:ln>
                <a:effectLst/>
                <a:latin typeface="Times New Roman" panose="02020603050405020304" pitchFamily="18" charset="0"/>
                <a:cs typeface="Times New Roman" panose="02020603050405020304" pitchFamily="18" charset="0"/>
              </a:rPr>
              <a:t>position-wise</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Indeed, it is equivalent to applying two 1×1 convolution layers.</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B23D699-1EE3-48CF-B902-A8A4F5437DA7}"/>
              </a:ext>
            </a:extLst>
          </p:cNvPr>
          <p:cNvSpPr txBox="1"/>
          <p:nvPr/>
        </p:nvSpPr>
        <p:spPr>
          <a:xfrm>
            <a:off x="461521" y="3120294"/>
            <a:ext cx="11077335" cy="2246769"/>
          </a:xfrm>
          <a:prstGeom prst="rect">
            <a:avLst/>
          </a:prstGeom>
          <a:noFill/>
        </p:spPr>
        <p:txBody>
          <a:bodyPr wrap="square">
            <a:spAutoFit/>
          </a:bodyPr>
          <a:lstStyle/>
          <a:p>
            <a:pPr marL="0" indent="0">
              <a:buNone/>
            </a:pPr>
            <a:r>
              <a:rPr lang="en-US" sz="2000" dirty="0">
                <a:solidFill>
                  <a:srgbClr val="FF0000"/>
                </a:solidFill>
                <a:latin typeface="Times New Roman" panose="02020603050405020304" pitchFamily="18" charset="0"/>
                <a:cs typeface="Times New Roman" panose="02020603050405020304" pitchFamily="18" charset="0"/>
              </a:rPr>
              <a:t>FFN( h</a:t>
            </a:r>
            <a:r>
              <a:rPr lang="en-US" sz="2000" baseline="-25000" dirty="0">
                <a:solidFill>
                  <a:srgbClr val="FF0000"/>
                </a:solidFill>
                <a:latin typeface="Times New Roman" panose="02020603050405020304" pitchFamily="18" charset="0"/>
                <a:cs typeface="Times New Roman" panose="02020603050405020304" pitchFamily="18" charset="0"/>
              </a:rPr>
              <a:t>i</a:t>
            </a:r>
            <a:r>
              <a:rPr lang="en-US" sz="2000" dirty="0">
                <a:solidFill>
                  <a:srgbClr val="FF0000"/>
                </a:solidFill>
                <a:latin typeface="Times New Roman" panose="02020603050405020304" pitchFamily="18" charset="0"/>
                <a:cs typeface="Times New Roman" panose="02020603050405020304" pitchFamily="18" charset="0"/>
              </a:rPr>
              <a:t> ) = σ(h</a:t>
            </a:r>
            <a:r>
              <a:rPr lang="en-US" sz="2000" baseline="-25000" dirty="0">
                <a:solidFill>
                  <a:srgbClr val="FF0000"/>
                </a:solidFill>
                <a:latin typeface="Times New Roman" panose="02020603050405020304" pitchFamily="18" charset="0"/>
                <a:cs typeface="Times New Roman" panose="02020603050405020304" pitchFamily="18" charset="0"/>
              </a:rPr>
              <a:t>i</a:t>
            </a:r>
            <a:r>
              <a:rPr lang="en-US" sz="2000" dirty="0">
                <a:solidFill>
                  <a:srgbClr val="FF0000"/>
                </a:solidFill>
                <a:latin typeface="Times New Roman" panose="02020603050405020304" pitchFamily="18" charset="0"/>
                <a:cs typeface="Times New Roman" panose="02020603050405020304" pitchFamily="18" charset="0"/>
              </a:rPr>
              <a:t>W1 + b1)W2 + b2</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Here W1, W2, b1 and b2 are parameters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self-attention sub-layer takes the information from all positions as input while the position-wise feed-forward layer is applied to each position separately</a:t>
            </a:r>
          </a:p>
        </p:txBody>
      </p:sp>
      <p:sp>
        <p:nvSpPr>
          <p:cNvPr id="12" name="Slide Number Placeholder 11">
            <a:extLst>
              <a:ext uri="{FF2B5EF4-FFF2-40B4-BE49-F238E27FC236}">
                <a16:creationId xmlns:a16="http://schemas.microsoft.com/office/drawing/2014/main" id="{F5103A0A-9401-4E5B-84F2-59415024D646}"/>
              </a:ext>
            </a:extLst>
          </p:cNvPr>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273411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1">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 calcmode="lin" valueType="num">
                                      <p:cBhvr>
                                        <p:cTn id="12" dur="5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11">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11">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anim calcmode="lin" valueType="num">
                                      <p:cBhvr>
                                        <p:cTn id="19" dur="500" fill="hold"/>
                                        <p:tgtEl>
                                          <p:spTgt spid="11">
                                            <p:txEl>
                                              <p:pRg st="5" end="5"/>
                                            </p:txEl>
                                          </p:spTgt>
                                        </p:tgtEl>
                                        <p:attrNameLst>
                                          <p:attrName>ppt_w</p:attrName>
                                        </p:attrNameLst>
                                      </p:cBhvr>
                                      <p:tavLst>
                                        <p:tav tm="0">
                                          <p:val>
                                            <p:fltVal val="0"/>
                                          </p:val>
                                        </p:tav>
                                        <p:tav tm="100000">
                                          <p:val>
                                            <p:strVal val="#ppt_w"/>
                                          </p:val>
                                        </p:tav>
                                      </p:tavLst>
                                    </p:anim>
                                    <p:anim calcmode="lin" valueType="num">
                                      <p:cBhvr>
                                        <p:cTn id="20" dur="500" fill="hold"/>
                                        <p:tgtEl>
                                          <p:spTgt spid="11">
                                            <p:txEl>
                                              <p:pRg st="5" end="5"/>
                                            </p:txEl>
                                          </p:spTgt>
                                        </p:tgtEl>
                                        <p:attrNameLst>
                                          <p:attrName>ppt_h</p:attrName>
                                        </p:attrNameLst>
                                      </p:cBhvr>
                                      <p:tavLst>
                                        <p:tav tm="0">
                                          <p:val>
                                            <p:fltVal val="0"/>
                                          </p:val>
                                        </p:tav>
                                        <p:tav tm="100000">
                                          <p:val>
                                            <p:strVal val="#ppt_h"/>
                                          </p:val>
                                        </p:tav>
                                      </p:tavLst>
                                    </p:anim>
                                    <p:animEffect transition="in" filter="fade">
                                      <p:cBhvr>
                                        <p:cTn id="21"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680ACF1-5A8C-4CE4-9CD8-54499FAE3E6C}"/>
              </a:ext>
            </a:extLst>
          </p:cNvPr>
          <p:cNvSpPr>
            <a:spLocks noGrp="1"/>
          </p:cNvSpPr>
          <p:nvPr>
            <p:ph type="title"/>
          </p:nvPr>
        </p:nvSpPr>
        <p:spPr>
          <a:xfrm>
            <a:off x="679202" y="254128"/>
            <a:ext cx="11268958" cy="805416"/>
          </a:xfrm>
        </p:spPr>
        <p:txBody>
          <a:bodyPr>
            <a:normAutofit fontScale="90000"/>
          </a:bodyPr>
          <a:lstStyle/>
          <a:p>
            <a:r>
              <a:rPr lang="en-US" b="0" i="1" dirty="0">
                <a:solidFill>
                  <a:srgbClr val="FF0000"/>
                </a:solidFill>
                <a:effectLst/>
                <a:latin typeface="Century" panose="02040604050505020304" pitchFamily="18" charset="0"/>
              </a:rPr>
              <a:t>Positional Encoding</a:t>
            </a:r>
            <a:br>
              <a:rPr lang="en-US" b="0" i="1" dirty="0">
                <a:solidFill>
                  <a:srgbClr val="FF0000"/>
                </a:solidFill>
                <a:effectLst/>
                <a:latin typeface="Century" panose="02040604050505020304" pitchFamily="18" charset="0"/>
              </a:rPr>
            </a:br>
            <a:br>
              <a:rPr lang="en-US" b="0" i="1" dirty="0">
                <a:solidFill>
                  <a:srgbClr val="FF0000"/>
                </a:solidFill>
                <a:effectLst/>
                <a:latin typeface="Century" panose="02040604050505020304" pitchFamily="18" charset="0"/>
              </a:rPr>
            </a:br>
            <a:br>
              <a:rPr lang="en-US" i="1" dirty="0">
                <a:solidFill>
                  <a:srgbClr val="FF0000"/>
                </a:solidFill>
                <a:latin typeface="Century" panose="02040604050505020304" pitchFamily="18" charset="0"/>
              </a:rPr>
            </a:br>
            <a:br>
              <a:rPr lang="en-US" b="1" i="1" dirty="0">
                <a:solidFill>
                  <a:srgbClr val="FF0000"/>
                </a:solidFill>
                <a:effectLst/>
                <a:latin typeface="Century" panose="02040604050505020304" pitchFamily="18" charset="0"/>
              </a:rPr>
            </a:br>
            <a:r>
              <a:rPr lang="en-US" b="1" i="1" dirty="0">
                <a:solidFill>
                  <a:srgbClr val="FF0000"/>
                </a:solidFill>
                <a:latin typeface="Century" panose="02040604050505020304" pitchFamily="18" charset="0"/>
              </a:rPr>
              <a:t> </a:t>
            </a:r>
            <a:br>
              <a:rPr lang="en-US" b="1" i="1" dirty="0">
                <a:solidFill>
                  <a:srgbClr val="FF0000"/>
                </a:solidFill>
                <a:effectLst/>
                <a:latin typeface="Century" panose="02040604050505020304" pitchFamily="18" charset="0"/>
              </a:rPr>
            </a:br>
            <a:endParaRPr lang="en-US" i="1" dirty="0">
              <a:solidFill>
                <a:srgbClr val="FF0000"/>
              </a:solidFill>
              <a:latin typeface="Century" panose="02040604050505020304" pitchFamily="18" charset="0"/>
            </a:endParaRPr>
          </a:p>
        </p:txBody>
      </p:sp>
      <p:sp>
        <p:nvSpPr>
          <p:cNvPr id="7" name="TextBox 6">
            <a:extLst>
              <a:ext uri="{FF2B5EF4-FFF2-40B4-BE49-F238E27FC236}">
                <a16:creationId xmlns:a16="http://schemas.microsoft.com/office/drawing/2014/main" id="{F811F425-5E45-4B8F-B339-33CA8FA5A3C1}"/>
              </a:ext>
            </a:extLst>
          </p:cNvPr>
          <p:cNvSpPr txBox="1"/>
          <p:nvPr/>
        </p:nvSpPr>
        <p:spPr>
          <a:xfrm>
            <a:off x="679202" y="1059544"/>
            <a:ext cx="10833596" cy="707886"/>
          </a:xfrm>
          <a:prstGeom prst="rect">
            <a:avLst/>
          </a:prstGeom>
          <a:noFill/>
        </p:spPr>
        <p:txBody>
          <a:bodyPr wrap="square">
            <a:spAutoFit/>
          </a:bodyPr>
          <a:lstStyle/>
          <a:p>
            <a:r>
              <a:rPr lang="en-US" sz="2000" b="0" i="0" dirty="0">
                <a:effectLst/>
                <a:latin typeface="Times New Roman" panose="02020603050405020304" pitchFamily="18" charset="0"/>
                <a:cs typeface="Times New Roman" panose="02020603050405020304" pitchFamily="18" charset="0"/>
              </a:rPr>
              <a:t>To better capture the sequential information, the Transformer model uses the </a:t>
            </a:r>
            <a:r>
              <a:rPr lang="en-US" sz="2000" b="0" i="1" dirty="0">
                <a:effectLst/>
                <a:latin typeface="Times New Roman" panose="02020603050405020304" pitchFamily="18" charset="0"/>
                <a:cs typeface="Times New Roman" panose="02020603050405020304" pitchFamily="18" charset="0"/>
              </a:rPr>
              <a:t>positional encoding</a:t>
            </a:r>
            <a:r>
              <a:rPr lang="en-US" sz="2000" b="0" i="0" dirty="0">
                <a:effectLst/>
                <a:latin typeface="Times New Roman" panose="02020603050405020304" pitchFamily="18" charset="0"/>
                <a:cs typeface="Times New Roman" panose="02020603050405020304" pitchFamily="18" charset="0"/>
              </a:rPr>
              <a:t> to maintain the positional information of the input sequence.</a:t>
            </a:r>
            <a:endParaRPr lang="en-US" sz="2000" dirty="0">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15433336-DE21-4537-9B20-22F8F7F9A2C7}"/>
              </a:ext>
            </a:extLst>
          </p:cNvPr>
          <p:cNvSpPr>
            <a:spLocks noChangeArrowheads="1"/>
          </p:cNvSpPr>
          <p:nvPr/>
        </p:nvSpPr>
        <p:spPr bwMode="auto">
          <a:xfrm>
            <a:off x="679202" y="3352189"/>
            <a:ext cx="10833596" cy="1400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ts val="600"/>
              </a:spcBef>
              <a:spcAft>
                <a:spcPct val="0"/>
              </a:spcAft>
              <a:buClrTx/>
              <a:buSzTx/>
              <a:buFontTx/>
              <a:buNone/>
              <a:tabLst/>
            </a:pPr>
            <a:r>
              <a:rPr lang="en-US" altLang="en-US" sz="2000" dirty="0">
                <a:latin typeface="Times New Roman" panose="02020603050405020304" pitchFamily="18" charset="0"/>
                <a:cs typeface="Times New Roman" panose="02020603050405020304" pitchFamily="18" charset="0"/>
              </a:rPr>
              <a:t>A</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ssume that </a:t>
            </a:r>
            <a:r>
              <a:rPr kumimoji="0" lang="en-US" altLang="en-US" sz="20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X ∈ </a:t>
            </a:r>
            <a:r>
              <a:rPr kumimoji="0" lang="en-US" altLang="en-US" sz="20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R</a:t>
            </a:r>
            <a:r>
              <a:rPr kumimoji="0" lang="en-US" altLang="en-US" sz="2800" b="0" i="1" u="none" strike="noStrike" cap="none" normalizeH="0" baseline="30000" dirty="0" err="1">
                <a:ln>
                  <a:noFill/>
                </a:ln>
                <a:solidFill>
                  <a:srgbClr val="FF0000"/>
                </a:solidFill>
                <a:effectLst/>
                <a:latin typeface="Times New Roman" panose="02020603050405020304" pitchFamily="18" charset="0"/>
                <a:cs typeface="Times New Roman" panose="02020603050405020304" pitchFamily="18" charset="0"/>
              </a:rPr>
              <a:t>l</a:t>
            </a:r>
            <a:r>
              <a:rPr kumimoji="0" lang="en-US" altLang="en-US" sz="2800" b="0" i="0" u="none" strike="noStrike" cap="none" normalizeH="0" baseline="30000" dirty="0" err="1">
                <a:ln>
                  <a:noFill/>
                </a:ln>
                <a:solidFill>
                  <a:srgbClr val="FF0000"/>
                </a:solidFill>
                <a:effectLst/>
                <a:latin typeface="Times New Roman" panose="02020603050405020304" pitchFamily="18" charset="0"/>
                <a:cs typeface="Times New Roman" panose="02020603050405020304" pitchFamily="18" charset="0"/>
              </a:rPr>
              <a:t>×d</a:t>
            </a:r>
            <a:r>
              <a:rPr kumimoji="0" lang="en-US" altLang="en-US" sz="2800" b="0" i="0" u="none" strike="noStrike" cap="none" normalizeH="0" baseline="30000" dirty="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is the embedding of an example, where  </a:t>
            </a:r>
            <a:r>
              <a:rPr kumimoji="0" lang="en-US" altLang="en-US" sz="2000" b="0" i="1"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l</a:t>
            </a:r>
            <a:r>
              <a:rPr kumimoji="0" lang="en-US" alt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is the sequence length and </a:t>
            </a:r>
            <a:r>
              <a:rPr kumimoji="0" lang="en-US" altLang="en-US" sz="20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d</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the embedding size. This positional encoding layer encodes </a:t>
            </a:r>
            <a:r>
              <a:rPr kumimoji="0" lang="en-US" altLang="en-US" sz="20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X</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 position </a:t>
            </a:r>
            <a:r>
              <a:rPr kumimoji="0" lang="en-US" altLang="en-US" sz="20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P ∈ </a:t>
            </a:r>
            <a:r>
              <a:rPr kumimoji="0" lang="en-US" altLang="en-US" sz="20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R</a:t>
            </a:r>
            <a:r>
              <a:rPr kumimoji="0" lang="en-US" altLang="en-US" sz="2800" b="0" i="0" u="none" strike="noStrike" cap="none" normalizeH="0" baseline="30000" dirty="0" err="1">
                <a:ln>
                  <a:noFill/>
                </a:ln>
                <a:solidFill>
                  <a:srgbClr val="FF0000"/>
                </a:solidFill>
                <a:effectLst/>
                <a:latin typeface="Times New Roman" panose="02020603050405020304" pitchFamily="18" charset="0"/>
                <a:cs typeface="Times New Roman" panose="02020603050405020304" pitchFamily="18" charset="0"/>
              </a:rPr>
              <a:t>l×d</a:t>
            </a:r>
            <a:r>
              <a:rPr kumimoji="0" lang="en-US" altLang="en-US" sz="2800" b="0" i="0" u="none" strike="noStrike" cap="none" normalizeH="0" baseline="30000" dirty="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and outputs </a:t>
            </a:r>
            <a:r>
              <a:rPr kumimoji="0" lang="en-US" altLang="en-US" sz="2000" b="0" i="1"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P + X</a:t>
            </a:r>
          </a:p>
          <a:p>
            <a:pPr marL="0" marR="0" lvl="0" indent="0" algn="l" defTabSz="914400" rtl="0" eaLnBrk="0" fontAlgn="base" latinLnBrk="0" hangingPunct="0">
              <a:lnSpc>
                <a:spcPct val="100000"/>
              </a:lnSpc>
              <a:spcBef>
                <a:spcPts val="6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position </a:t>
            </a:r>
            <a:r>
              <a:rPr kumimoji="0" lang="en-US" altLang="en-US" sz="20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P</a:t>
            </a:r>
            <a:r>
              <a:rPr kumimoji="0" lang="en-US" altLang="en-US" sz="20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is a 2-D matrix, where </a:t>
            </a:r>
            <a:r>
              <a:rPr kumimoji="0" lang="en-US" altLang="en-US" sz="20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i</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refers to the order in the sentence, and </a:t>
            </a:r>
            <a:r>
              <a:rPr kumimoji="0" lang="en-US" altLang="en-US" sz="20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j</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refers to the position along the embedding vector dimension</a:t>
            </a:r>
          </a:p>
        </p:txBody>
      </p:sp>
      <p:pic>
        <p:nvPicPr>
          <p:cNvPr id="11" name="Picture 10">
            <a:extLst>
              <a:ext uri="{FF2B5EF4-FFF2-40B4-BE49-F238E27FC236}">
                <a16:creationId xmlns:a16="http://schemas.microsoft.com/office/drawing/2014/main" id="{15E72C45-DC15-4471-82B3-52BE45B6E167}"/>
              </a:ext>
            </a:extLst>
          </p:cNvPr>
          <p:cNvPicPr>
            <a:picLocks noChangeAspect="1"/>
          </p:cNvPicPr>
          <p:nvPr/>
        </p:nvPicPr>
        <p:blipFill>
          <a:blip r:embed="rId2"/>
          <a:stretch>
            <a:fillRect/>
          </a:stretch>
        </p:blipFill>
        <p:spPr>
          <a:xfrm>
            <a:off x="679202" y="1767430"/>
            <a:ext cx="7489371" cy="1480753"/>
          </a:xfrm>
          <a:prstGeom prst="rect">
            <a:avLst/>
          </a:prstGeom>
        </p:spPr>
      </p:pic>
      <p:pic>
        <p:nvPicPr>
          <p:cNvPr id="14" name="Picture 13">
            <a:extLst>
              <a:ext uri="{FF2B5EF4-FFF2-40B4-BE49-F238E27FC236}">
                <a16:creationId xmlns:a16="http://schemas.microsoft.com/office/drawing/2014/main" id="{A92B5FEA-20DD-432D-854B-9B6C2E2BD0AD}"/>
              </a:ext>
            </a:extLst>
          </p:cNvPr>
          <p:cNvPicPr>
            <a:picLocks noChangeAspect="1"/>
          </p:cNvPicPr>
          <p:nvPr/>
        </p:nvPicPr>
        <p:blipFill>
          <a:blip r:embed="rId3"/>
          <a:stretch>
            <a:fillRect/>
          </a:stretch>
        </p:blipFill>
        <p:spPr>
          <a:xfrm>
            <a:off x="1393371" y="4659086"/>
            <a:ext cx="9405257" cy="2061028"/>
          </a:xfrm>
          <a:prstGeom prst="rect">
            <a:avLst/>
          </a:prstGeom>
        </p:spPr>
      </p:pic>
      <p:sp>
        <p:nvSpPr>
          <p:cNvPr id="15" name="Slide Number Placeholder 14">
            <a:extLst>
              <a:ext uri="{FF2B5EF4-FFF2-40B4-BE49-F238E27FC236}">
                <a16:creationId xmlns:a16="http://schemas.microsoft.com/office/drawing/2014/main" id="{E4F7DA21-5595-4946-B0B5-3A620C3EAADD}"/>
              </a:ext>
            </a:extLst>
          </p:cNvPr>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360514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863D8F-D731-45EE-825D-28A96E2B2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04" y="2150511"/>
            <a:ext cx="10843591" cy="2556978"/>
          </a:xfrm>
          <a:prstGeom prst="rect">
            <a:avLst/>
          </a:prstGeom>
        </p:spPr>
      </p:pic>
      <p:sp>
        <p:nvSpPr>
          <p:cNvPr id="6" name="Title 1">
            <a:extLst>
              <a:ext uri="{FF2B5EF4-FFF2-40B4-BE49-F238E27FC236}">
                <a16:creationId xmlns:a16="http://schemas.microsoft.com/office/drawing/2014/main" id="{6E3106C7-F709-4753-A8F1-14D10F492033}"/>
              </a:ext>
            </a:extLst>
          </p:cNvPr>
          <p:cNvSpPr>
            <a:spLocks noGrp="1"/>
          </p:cNvSpPr>
          <p:nvPr>
            <p:ph type="title"/>
          </p:nvPr>
        </p:nvSpPr>
        <p:spPr>
          <a:xfrm>
            <a:off x="674204" y="1413692"/>
            <a:ext cx="10515600" cy="52252"/>
          </a:xfrm>
        </p:spPr>
        <p:txBody>
          <a:bodyPr anchor="b" anchorCtr="0">
            <a:noAutofit/>
          </a:bodyPr>
          <a:lstStyle/>
          <a:p>
            <a:br>
              <a:rPr lang="en-US" dirty="0"/>
            </a:br>
            <a:r>
              <a:rPr lang="en-US" sz="4000" i="1" dirty="0">
                <a:solidFill>
                  <a:srgbClr val="FF0000"/>
                </a:solidFill>
                <a:latin typeface="Century" panose="02040604050505020304" pitchFamily="18" charset="0"/>
              </a:rPr>
              <a:t>Decoder’s Masked Multi-Head Attention</a:t>
            </a:r>
            <a:br>
              <a:rPr lang="en-US" dirty="0"/>
            </a:br>
            <a:endParaRPr lang="en-US" dirty="0"/>
          </a:p>
        </p:txBody>
      </p:sp>
    </p:spTree>
    <p:extLst>
      <p:ext uri="{BB962C8B-B14F-4D97-AF65-F5344CB8AC3E}">
        <p14:creationId xmlns:p14="http://schemas.microsoft.com/office/powerpoint/2010/main" val="2159306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A5C8D1F-9D33-4006-879A-BCD065451EB5}"/>
              </a:ext>
            </a:extLst>
          </p:cNvPr>
          <p:cNvSpPr>
            <a:spLocks noGrp="1"/>
          </p:cNvSpPr>
          <p:nvPr>
            <p:ph type="sldNum" sz="quarter" idx="12"/>
          </p:nvPr>
        </p:nvSpPr>
        <p:spPr/>
        <p:txBody>
          <a:bodyPr/>
          <a:lstStyle/>
          <a:p>
            <a:fld id="{69E57DC2-970A-4B3E-BB1C-7A09969E49DF}" type="slidenum">
              <a:rPr lang="en-US" smtClean="0"/>
              <a:t>26</a:t>
            </a:fld>
            <a:endParaRPr lang="en-US" dirty="0"/>
          </a:p>
        </p:txBody>
      </p:sp>
      <p:sp>
        <p:nvSpPr>
          <p:cNvPr id="7" name="Content Placeholder 2">
            <a:extLst>
              <a:ext uri="{FF2B5EF4-FFF2-40B4-BE49-F238E27FC236}">
                <a16:creationId xmlns:a16="http://schemas.microsoft.com/office/drawing/2014/main" id="{8ABD32E3-4439-48F9-B38E-874D483D6DC7}"/>
              </a:ext>
            </a:extLst>
          </p:cNvPr>
          <p:cNvSpPr>
            <a:spLocks noGrp="1"/>
          </p:cNvSpPr>
          <p:nvPr>
            <p:ph idx="1"/>
          </p:nvPr>
        </p:nvSpPr>
        <p:spPr>
          <a:xfrm>
            <a:off x="2945294" y="4689112"/>
            <a:ext cx="8602984" cy="931091"/>
          </a:xfrm>
        </p:spPr>
        <p:txBody>
          <a:bodyPr>
            <a:normAutofit/>
          </a:bodyPr>
          <a:lstStyle/>
          <a:p>
            <a:pPr marL="0" indent="0">
              <a:buNone/>
            </a:pPr>
            <a:r>
              <a:rPr lang="en-US" dirty="0">
                <a:solidFill>
                  <a:schemeClr val="tx1"/>
                </a:solidFill>
                <a:latin typeface="Times New Roman" panose="02020603050405020304" pitchFamily="18" charset="0"/>
                <a:cs typeface="Times New Roman" panose="02020603050405020304" pitchFamily="18" charset="0"/>
              </a:rPr>
              <a:t>The purpose of the Decoder is to predict the following word, the output size of this feed-forward layer is the number input words in the vocabulary. </a:t>
            </a:r>
          </a:p>
        </p:txBody>
      </p:sp>
      <p:sp>
        <p:nvSpPr>
          <p:cNvPr id="8" name="TextBox 7">
            <a:extLst>
              <a:ext uri="{FF2B5EF4-FFF2-40B4-BE49-F238E27FC236}">
                <a16:creationId xmlns:a16="http://schemas.microsoft.com/office/drawing/2014/main" id="{6502D745-60C6-4930-9C4B-CC9708BBEC90}"/>
              </a:ext>
            </a:extLst>
          </p:cNvPr>
          <p:cNvSpPr txBox="1"/>
          <p:nvPr/>
        </p:nvSpPr>
        <p:spPr>
          <a:xfrm>
            <a:off x="5636301" y="2968052"/>
            <a:ext cx="65" cy="276999"/>
          </a:xfrm>
          <a:prstGeom prst="rect">
            <a:avLst/>
          </a:prstGeom>
          <a:noFill/>
        </p:spPr>
        <p:txBody>
          <a:bodyPr wrap="none" lIns="0" tIns="0" rIns="0" bIns="0" rtlCol="0">
            <a:spAutoFit/>
          </a:bodyPr>
          <a:lstStyle/>
          <a:p>
            <a:endParaRPr lang="en-US" dirty="0"/>
          </a:p>
        </p:txBody>
      </p:sp>
      <p:pic>
        <p:nvPicPr>
          <p:cNvPr id="9" name="Picture 8">
            <a:extLst>
              <a:ext uri="{FF2B5EF4-FFF2-40B4-BE49-F238E27FC236}">
                <a16:creationId xmlns:a16="http://schemas.microsoft.com/office/drawing/2014/main" id="{20835B90-4906-47E9-9192-33EE47078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724" y="1164075"/>
            <a:ext cx="9761155" cy="3079548"/>
          </a:xfrm>
          <a:prstGeom prst="rect">
            <a:avLst/>
          </a:prstGeom>
        </p:spPr>
      </p:pic>
      <p:sp>
        <p:nvSpPr>
          <p:cNvPr id="14" name="Title 1">
            <a:extLst>
              <a:ext uri="{FF2B5EF4-FFF2-40B4-BE49-F238E27FC236}">
                <a16:creationId xmlns:a16="http://schemas.microsoft.com/office/drawing/2014/main" id="{4C314006-107B-4030-AEAF-ED5C3FEF3B0C}"/>
              </a:ext>
            </a:extLst>
          </p:cNvPr>
          <p:cNvSpPr>
            <a:spLocks noGrp="1"/>
          </p:cNvSpPr>
          <p:nvPr>
            <p:ph type="title"/>
          </p:nvPr>
        </p:nvSpPr>
        <p:spPr>
          <a:xfrm>
            <a:off x="679202" y="254128"/>
            <a:ext cx="11268958" cy="805416"/>
          </a:xfrm>
        </p:spPr>
        <p:txBody>
          <a:bodyPr>
            <a:normAutofit fontScale="90000"/>
          </a:bodyPr>
          <a:lstStyle/>
          <a:p>
            <a:r>
              <a:rPr lang="en-US" i="1" dirty="0">
                <a:solidFill>
                  <a:srgbClr val="FF0000"/>
                </a:solidFill>
                <a:latin typeface="Century" panose="02040604050505020304" pitchFamily="18" charset="0"/>
                <a:cs typeface="Times New Roman" panose="02020603050405020304" pitchFamily="18" charset="0"/>
              </a:rPr>
              <a:t>Decoder’s linear layer and </a:t>
            </a:r>
            <a:r>
              <a:rPr lang="en-US" i="1" dirty="0" err="1">
                <a:solidFill>
                  <a:srgbClr val="FF0000"/>
                </a:solidFill>
                <a:latin typeface="Century" panose="02040604050505020304" pitchFamily="18" charset="0"/>
                <a:cs typeface="Times New Roman" panose="02020603050405020304" pitchFamily="18" charset="0"/>
              </a:rPr>
              <a:t>softmax</a:t>
            </a:r>
            <a:br>
              <a:rPr lang="en-US" dirty="0">
                <a:latin typeface="Century" panose="02040604050505020304" pitchFamily="18" charset="0"/>
              </a:rPr>
            </a:br>
            <a:endParaRPr lang="en-US" i="1" dirty="0">
              <a:solidFill>
                <a:srgbClr val="FF0000"/>
              </a:solidFill>
              <a:latin typeface="Century" panose="02040604050505020304" pitchFamily="18" charset="0"/>
            </a:endParaRPr>
          </a:p>
        </p:txBody>
      </p:sp>
    </p:spTree>
    <p:extLst>
      <p:ext uri="{BB962C8B-B14F-4D97-AF65-F5344CB8AC3E}">
        <p14:creationId xmlns:p14="http://schemas.microsoft.com/office/powerpoint/2010/main" val="83817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5754A3-017B-4155-8818-EA6B2A8DD3A8}"/>
              </a:ext>
            </a:extLst>
          </p:cNvPr>
          <p:cNvSpPr>
            <a:spLocks noGrp="1"/>
          </p:cNvSpPr>
          <p:nvPr>
            <p:ph type="title"/>
          </p:nvPr>
        </p:nvSpPr>
        <p:spPr>
          <a:xfrm>
            <a:off x="679202" y="254128"/>
            <a:ext cx="11268958" cy="805416"/>
          </a:xfrm>
        </p:spPr>
        <p:txBody>
          <a:bodyPr>
            <a:normAutofit fontScale="90000"/>
          </a:bodyPr>
          <a:lstStyle/>
          <a:p>
            <a:r>
              <a:rPr lang="en-US" b="1" i="1" dirty="0">
                <a:solidFill>
                  <a:srgbClr val="FF0000"/>
                </a:solidFill>
                <a:latin typeface="Century" panose="02040604050505020304" pitchFamily="18" charset="0"/>
                <a:cs typeface="Times New Roman" panose="02020603050405020304" pitchFamily="18" charset="0"/>
              </a:rPr>
              <a:t>The Final Linear and </a:t>
            </a:r>
            <a:r>
              <a:rPr lang="en-US" b="1" i="1" dirty="0" err="1">
                <a:solidFill>
                  <a:srgbClr val="FF0000"/>
                </a:solidFill>
                <a:latin typeface="Century" panose="02040604050505020304" pitchFamily="18" charset="0"/>
                <a:cs typeface="Times New Roman" panose="02020603050405020304" pitchFamily="18" charset="0"/>
              </a:rPr>
              <a:t>Softmax</a:t>
            </a:r>
            <a:r>
              <a:rPr lang="en-US" b="1" i="1" dirty="0">
                <a:solidFill>
                  <a:srgbClr val="FF0000"/>
                </a:solidFill>
                <a:latin typeface="Century" panose="02040604050505020304" pitchFamily="18" charset="0"/>
                <a:cs typeface="Times New Roman" panose="02020603050405020304" pitchFamily="18" charset="0"/>
              </a:rPr>
              <a:t> Layer</a:t>
            </a:r>
            <a:br>
              <a:rPr lang="en-US" i="1" dirty="0">
                <a:solidFill>
                  <a:srgbClr val="FF0000"/>
                </a:solidFill>
                <a:latin typeface="Century" panose="02040604050505020304" pitchFamily="18" charset="0"/>
                <a:cs typeface="Times New Roman" panose="02020603050405020304" pitchFamily="18" charset="0"/>
              </a:rPr>
            </a:br>
            <a:endParaRPr lang="en-US" i="1" dirty="0">
              <a:solidFill>
                <a:srgbClr val="FF0000"/>
              </a:solidFill>
              <a:latin typeface="Century" panose="020406040505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4204F19B-2D8C-4FD8-8452-E6F4F9486DAA}"/>
              </a:ext>
            </a:extLst>
          </p:cNvPr>
          <p:cNvSpPr>
            <a:spLocks noGrp="1"/>
          </p:cNvSpPr>
          <p:nvPr>
            <p:ph idx="1"/>
          </p:nvPr>
        </p:nvSpPr>
        <p:spPr>
          <a:xfrm>
            <a:off x="679202" y="1277257"/>
            <a:ext cx="10674598" cy="4899706"/>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The final Linear layer is followed by a </a:t>
            </a: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Layer. The decoder stack outputs a vector of floats and the final Linear layer converts those in to words.</a:t>
            </a:r>
          </a:p>
          <a:p>
            <a:pPr marL="0" indent="0">
              <a:buNone/>
            </a:pPr>
            <a:r>
              <a:rPr lang="en-US" dirty="0">
                <a:latin typeface="Times New Roman" panose="02020603050405020304" pitchFamily="18" charset="0"/>
                <a:cs typeface="Times New Roman" panose="02020603050405020304" pitchFamily="18" charset="0"/>
              </a:rPr>
              <a:t>The Linear layer is a simple fully connected neural network that projects the vector produced by the stack of decoders, into a much, much larger vector called a logits vector.</a:t>
            </a:r>
          </a:p>
          <a:p>
            <a:pPr fontAlgn="base">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If we assume that our model knows 50,000 unique English words  that it has learned from its training dataset. This would make the logits vector 50,000 cells wide – each cell corresponding to the score of a unique word. That is how we interpret the output of the model followed by the Linear layer.</a:t>
            </a:r>
          </a:p>
          <a:p>
            <a:pPr fontAlgn="base">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layer then turns those scores into probabilities </a:t>
            </a:r>
            <a:r>
              <a:rPr lang="en-US" b="1" dirty="0">
                <a:latin typeface="Times New Roman" panose="02020603050405020304" pitchFamily="18" charset="0"/>
                <a:cs typeface="Times New Roman" panose="02020603050405020304" pitchFamily="18" charset="0"/>
              </a:rPr>
              <a:t>(all positive, all add up to 1.0)</a:t>
            </a:r>
            <a:r>
              <a:rPr lang="en-US" dirty="0">
                <a:latin typeface="Times New Roman" panose="02020603050405020304" pitchFamily="18" charset="0"/>
                <a:cs typeface="Times New Roman" panose="02020603050405020304" pitchFamily="18" charset="0"/>
              </a:rPr>
              <a:t>. The cell with the highest probability is chosen, and the word associated with it is produced as the output for this time step.</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99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p:cTn id="7"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6">
                                            <p:txEl>
                                              <p:pRg st="2" end="2"/>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xEl>
                                              <p:pRg st="3" end="3"/>
                                            </p:txEl>
                                          </p:spTgt>
                                        </p:tgtEl>
                                        <p:attrNameLst>
                                          <p:attrName>style.visibility</p:attrName>
                                        </p:attrNameLst>
                                      </p:cBhvr>
                                      <p:to>
                                        <p:strVal val="visible"/>
                                      </p:to>
                                    </p:set>
                                    <p:anim calcmode="lin" valueType="num">
                                      <p:cBhvr>
                                        <p:cTn id="14"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1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EF2EE65-91A0-4560-AD76-CC2AABDF0DFE}"/>
              </a:ext>
            </a:extLst>
          </p:cNvPr>
          <p:cNvSpPr>
            <a:spLocks noGrp="1"/>
          </p:cNvSpPr>
          <p:nvPr>
            <p:ph type="title"/>
          </p:nvPr>
        </p:nvSpPr>
        <p:spPr>
          <a:xfrm>
            <a:off x="679202" y="254128"/>
            <a:ext cx="11268958" cy="805416"/>
          </a:xfrm>
        </p:spPr>
        <p:txBody>
          <a:bodyPr>
            <a:normAutofit fontScale="90000"/>
          </a:bodyPr>
          <a:lstStyle/>
          <a:p>
            <a:r>
              <a:rPr lang="en-US" b="1" i="1" dirty="0">
                <a:solidFill>
                  <a:srgbClr val="FF0000"/>
                </a:solidFill>
                <a:latin typeface="Century" panose="02040604050505020304" pitchFamily="18" charset="0"/>
                <a:cs typeface="Times New Roman" panose="02020603050405020304" pitchFamily="18" charset="0"/>
              </a:rPr>
              <a:t>Recent Works</a:t>
            </a:r>
            <a:br>
              <a:rPr lang="en-US" i="1" dirty="0">
                <a:solidFill>
                  <a:srgbClr val="FF0000"/>
                </a:solidFill>
                <a:latin typeface="Century" panose="02040604050505020304" pitchFamily="18" charset="0"/>
                <a:cs typeface="Times New Roman" panose="02020603050405020304" pitchFamily="18" charset="0"/>
              </a:rPr>
            </a:br>
            <a:endParaRPr lang="en-US" i="1" dirty="0">
              <a:solidFill>
                <a:srgbClr val="FF0000"/>
              </a:solidFill>
              <a:latin typeface="Century" panose="020406040505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FB6CEC2-EE4E-4ED8-A70B-9AF73069DF3A}"/>
              </a:ext>
            </a:extLst>
          </p:cNvPr>
          <p:cNvPicPr>
            <a:picLocks noChangeAspect="1"/>
          </p:cNvPicPr>
          <p:nvPr/>
        </p:nvPicPr>
        <p:blipFill rotWithShape="1">
          <a:blip r:embed="rId2"/>
          <a:srcRect b="6508"/>
          <a:stretch/>
        </p:blipFill>
        <p:spPr>
          <a:xfrm>
            <a:off x="702424" y="947550"/>
            <a:ext cx="9190512" cy="5525821"/>
          </a:xfrm>
          <a:prstGeom prst="rect">
            <a:avLst/>
          </a:prstGeom>
        </p:spPr>
      </p:pic>
      <p:sp>
        <p:nvSpPr>
          <p:cNvPr id="10" name="TextBox 9">
            <a:extLst>
              <a:ext uri="{FF2B5EF4-FFF2-40B4-BE49-F238E27FC236}">
                <a16:creationId xmlns:a16="http://schemas.microsoft.com/office/drawing/2014/main" id="{3828A777-4BE5-4367-AC7F-64F9E5FB02AA}"/>
              </a:ext>
            </a:extLst>
          </p:cNvPr>
          <p:cNvSpPr txBox="1"/>
          <p:nvPr/>
        </p:nvSpPr>
        <p:spPr>
          <a:xfrm>
            <a:off x="5994400" y="6288705"/>
            <a:ext cx="609600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https://arxiv.org/abs/1806.06957</a:t>
            </a:r>
          </a:p>
        </p:txBody>
      </p:sp>
    </p:spTree>
    <p:extLst>
      <p:ext uri="{BB962C8B-B14F-4D97-AF65-F5344CB8AC3E}">
        <p14:creationId xmlns:p14="http://schemas.microsoft.com/office/powerpoint/2010/main" val="1596167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165999A-0291-448F-91BE-5519AD8BEFF2}"/>
              </a:ext>
            </a:extLst>
          </p:cNvPr>
          <p:cNvSpPr>
            <a:spLocks noGrp="1"/>
          </p:cNvSpPr>
          <p:nvPr>
            <p:ph type="title"/>
          </p:nvPr>
        </p:nvSpPr>
        <p:spPr>
          <a:xfrm>
            <a:off x="679202" y="254128"/>
            <a:ext cx="11268958" cy="805416"/>
          </a:xfrm>
        </p:spPr>
        <p:txBody>
          <a:bodyPr>
            <a:normAutofit fontScale="90000"/>
          </a:bodyPr>
          <a:lstStyle/>
          <a:p>
            <a:r>
              <a:rPr lang="en-US" b="1" i="1" dirty="0">
                <a:solidFill>
                  <a:srgbClr val="FF0000"/>
                </a:solidFill>
                <a:latin typeface="Century" panose="02040604050505020304" pitchFamily="18" charset="0"/>
                <a:cs typeface="Times New Roman" panose="02020603050405020304" pitchFamily="18" charset="0"/>
              </a:rPr>
              <a:t>Recent Works</a:t>
            </a:r>
            <a:br>
              <a:rPr lang="en-US" i="1" dirty="0">
                <a:solidFill>
                  <a:srgbClr val="FF0000"/>
                </a:solidFill>
                <a:latin typeface="Century" panose="02040604050505020304" pitchFamily="18" charset="0"/>
                <a:cs typeface="Times New Roman" panose="02020603050405020304" pitchFamily="18" charset="0"/>
              </a:rPr>
            </a:br>
            <a:endParaRPr lang="en-US" i="1" dirty="0">
              <a:solidFill>
                <a:srgbClr val="FF0000"/>
              </a:solidFill>
              <a:latin typeface="Century" panose="020406040505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E78CFCB-92C8-4F73-83D6-A0DC6D7C1647}"/>
              </a:ext>
            </a:extLst>
          </p:cNvPr>
          <p:cNvPicPr>
            <a:picLocks noChangeAspect="1"/>
          </p:cNvPicPr>
          <p:nvPr/>
        </p:nvPicPr>
        <p:blipFill rotWithShape="1">
          <a:blip r:embed="rId2"/>
          <a:srcRect b="9076"/>
          <a:stretch/>
        </p:blipFill>
        <p:spPr>
          <a:xfrm>
            <a:off x="563088" y="856840"/>
            <a:ext cx="9811418" cy="5602018"/>
          </a:xfrm>
          <a:prstGeom prst="rect">
            <a:avLst/>
          </a:prstGeom>
        </p:spPr>
      </p:pic>
      <p:sp>
        <p:nvSpPr>
          <p:cNvPr id="9" name="TextBox 8">
            <a:extLst>
              <a:ext uri="{FF2B5EF4-FFF2-40B4-BE49-F238E27FC236}">
                <a16:creationId xmlns:a16="http://schemas.microsoft.com/office/drawing/2014/main" id="{794630A1-ACB7-43E0-AD4E-A645FC0A87A6}"/>
              </a:ext>
            </a:extLst>
          </p:cNvPr>
          <p:cNvSpPr txBox="1"/>
          <p:nvPr/>
        </p:nvSpPr>
        <p:spPr>
          <a:xfrm>
            <a:off x="5852160" y="6419206"/>
            <a:ext cx="609600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https://arxiv.org/abs/1807.03819</a:t>
            </a:r>
          </a:p>
        </p:txBody>
      </p:sp>
    </p:spTree>
    <p:extLst>
      <p:ext uri="{BB962C8B-B14F-4D97-AF65-F5344CB8AC3E}">
        <p14:creationId xmlns:p14="http://schemas.microsoft.com/office/powerpoint/2010/main" val="2471230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0D21B3-1325-4C97-A496-1CA773C2364D}"/>
              </a:ext>
            </a:extLst>
          </p:cNvPr>
          <p:cNvSpPr>
            <a:spLocks noGrp="1"/>
          </p:cNvSpPr>
          <p:nvPr>
            <p:ph type="title"/>
          </p:nvPr>
        </p:nvSpPr>
        <p:spPr>
          <a:xfrm>
            <a:off x="792480" y="441101"/>
            <a:ext cx="9601200" cy="743755"/>
          </a:xfrm>
        </p:spPr>
        <p:txBody>
          <a:bodyPr>
            <a:normAutofit fontScale="90000"/>
          </a:bodyPr>
          <a:lstStyle/>
          <a:p>
            <a:r>
              <a:rPr lang="en-US" b="1" i="1" dirty="0">
                <a:solidFill>
                  <a:srgbClr val="FF0000"/>
                </a:solidFill>
                <a:effectLst/>
                <a:latin typeface="Century" panose="02040604050505020304" pitchFamily="18" charset="0"/>
              </a:rPr>
              <a:t>Continue</a:t>
            </a:r>
            <a:br>
              <a:rPr lang="en-US" b="1" i="0" dirty="0">
                <a:solidFill>
                  <a:srgbClr val="222222"/>
                </a:solidFill>
                <a:effectLst/>
                <a:latin typeface="Helvetica Neue"/>
              </a:rPr>
            </a:br>
            <a:endParaRPr lang="en-US" dirty="0"/>
          </a:p>
        </p:txBody>
      </p:sp>
      <p:sp>
        <p:nvSpPr>
          <p:cNvPr id="6" name="TextBox 5">
            <a:extLst>
              <a:ext uri="{FF2B5EF4-FFF2-40B4-BE49-F238E27FC236}">
                <a16:creationId xmlns:a16="http://schemas.microsoft.com/office/drawing/2014/main" id="{0ABED712-8DAB-4A37-A686-E9CF9D6A5B1A}"/>
              </a:ext>
            </a:extLst>
          </p:cNvPr>
          <p:cNvSpPr txBox="1"/>
          <p:nvPr/>
        </p:nvSpPr>
        <p:spPr>
          <a:xfrm>
            <a:off x="4674103" y="4485487"/>
            <a:ext cx="6824766" cy="1292662"/>
          </a:xfrm>
          <a:prstGeom prst="rect">
            <a:avLst/>
          </a:prstGeom>
          <a:noFill/>
        </p:spPr>
        <p:txBody>
          <a:bodyPr wrap="square" rtlCol="0">
            <a:spAutoFit/>
          </a:bodyPr>
          <a:lstStyle/>
          <a:p>
            <a:endParaRPr lang="en-US" sz="2000" i="0" dirty="0">
              <a:effectLst/>
              <a:latin typeface="Times New Roman" panose="02020603050405020304" pitchFamily="18" charset="0"/>
              <a:cs typeface="Times New Roman" panose="02020603050405020304" pitchFamily="18" charset="0"/>
            </a:endParaRPr>
          </a:p>
          <a:p>
            <a:endParaRPr lang="en-US" dirty="0">
              <a:solidFill>
                <a:srgbClr val="222222"/>
              </a:solidFill>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transformer box contains interconnected encoding and decoding component</a:t>
            </a:r>
          </a:p>
        </p:txBody>
      </p:sp>
      <p:pic>
        <p:nvPicPr>
          <p:cNvPr id="12" name="Picture 11">
            <a:extLst>
              <a:ext uri="{FF2B5EF4-FFF2-40B4-BE49-F238E27FC236}">
                <a16:creationId xmlns:a16="http://schemas.microsoft.com/office/drawing/2014/main" id="{0947E958-F38F-4C60-88D4-3A2EB90BB07A}"/>
              </a:ext>
            </a:extLst>
          </p:cNvPr>
          <p:cNvPicPr>
            <a:picLocks noChangeAspect="1"/>
          </p:cNvPicPr>
          <p:nvPr/>
        </p:nvPicPr>
        <p:blipFill rotWithShape="1">
          <a:blip r:embed="rId2"/>
          <a:srcRect l="3439" b="13000"/>
          <a:stretch/>
        </p:blipFill>
        <p:spPr>
          <a:xfrm>
            <a:off x="2166371" y="2348811"/>
            <a:ext cx="1315070" cy="1184856"/>
          </a:xfrm>
          <a:prstGeom prst="rect">
            <a:avLst/>
          </a:prstGeom>
        </p:spPr>
      </p:pic>
      <p:pic>
        <p:nvPicPr>
          <p:cNvPr id="14" name="Picture 13">
            <a:extLst>
              <a:ext uri="{FF2B5EF4-FFF2-40B4-BE49-F238E27FC236}">
                <a16:creationId xmlns:a16="http://schemas.microsoft.com/office/drawing/2014/main" id="{57427962-EFDD-41D1-B52A-566742EDC16C}"/>
              </a:ext>
            </a:extLst>
          </p:cNvPr>
          <p:cNvPicPr>
            <a:picLocks noChangeAspect="1"/>
          </p:cNvPicPr>
          <p:nvPr/>
        </p:nvPicPr>
        <p:blipFill rotWithShape="1">
          <a:blip r:embed="rId3"/>
          <a:srcRect l="5344" b="13000"/>
          <a:stretch/>
        </p:blipFill>
        <p:spPr>
          <a:xfrm>
            <a:off x="5590027" y="2324968"/>
            <a:ext cx="1315070" cy="1208699"/>
          </a:xfrm>
          <a:prstGeom prst="rect">
            <a:avLst/>
          </a:prstGeom>
        </p:spPr>
      </p:pic>
      <p:sp>
        <p:nvSpPr>
          <p:cNvPr id="16" name="TextBox 15">
            <a:extLst>
              <a:ext uri="{FF2B5EF4-FFF2-40B4-BE49-F238E27FC236}">
                <a16:creationId xmlns:a16="http://schemas.microsoft.com/office/drawing/2014/main" id="{180DC71A-8C8B-4335-8114-D5B69E82CA91}"/>
              </a:ext>
            </a:extLst>
          </p:cNvPr>
          <p:cNvSpPr txBox="1"/>
          <p:nvPr/>
        </p:nvSpPr>
        <p:spPr>
          <a:xfrm>
            <a:off x="1090600" y="1417239"/>
            <a:ext cx="6995886" cy="3048000"/>
          </a:xfrm>
          <a:prstGeom prst="rect">
            <a:avLst/>
          </a:prstGeom>
          <a:noFill/>
          <a:ln w="38100">
            <a:solidFill>
              <a:srgbClr val="FF0000"/>
            </a:solidFill>
          </a:ln>
        </p:spPr>
        <p:txBody>
          <a:bodyPr wrap="square" rtlCol="0">
            <a:spAutoFit/>
          </a:bodyPr>
          <a:lstStyle/>
          <a:p>
            <a:endParaRPr lang="en-US" dirty="0"/>
          </a:p>
        </p:txBody>
      </p:sp>
      <p:sp>
        <p:nvSpPr>
          <p:cNvPr id="17" name="TextBox 16">
            <a:extLst>
              <a:ext uri="{FF2B5EF4-FFF2-40B4-BE49-F238E27FC236}">
                <a16:creationId xmlns:a16="http://schemas.microsoft.com/office/drawing/2014/main" id="{DD06F47F-36E6-4FD8-AAB7-34BABA9E044E}"/>
              </a:ext>
            </a:extLst>
          </p:cNvPr>
          <p:cNvSpPr txBox="1"/>
          <p:nvPr/>
        </p:nvSpPr>
        <p:spPr>
          <a:xfrm>
            <a:off x="1764363" y="1983296"/>
            <a:ext cx="2119086" cy="1886857"/>
          </a:xfrm>
          <a:prstGeom prst="rect">
            <a:avLst/>
          </a:prstGeom>
          <a:noFill/>
          <a:ln>
            <a:solidFill>
              <a:schemeClr val="tx1"/>
            </a:solidFill>
          </a:ln>
        </p:spPr>
        <p:txBody>
          <a:bodyPr wrap="square" rtlCol="0">
            <a:spAutoFit/>
          </a:bodyPr>
          <a:lstStyle/>
          <a:p>
            <a:endParaRPr lang="en-US" dirty="0"/>
          </a:p>
        </p:txBody>
      </p:sp>
      <p:sp>
        <p:nvSpPr>
          <p:cNvPr id="18" name="TextBox 17">
            <a:extLst>
              <a:ext uri="{FF2B5EF4-FFF2-40B4-BE49-F238E27FC236}">
                <a16:creationId xmlns:a16="http://schemas.microsoft.com/office/drawing/2014/main" id="{85877F88-6C05-4165-92E2-D0D627244CA6}"/>
              </a:ext>
            </a:extLst>
          </p:cNvPr>
          <p:cNvSpPr txBox="1"/>
          <p:nvPr/>
        </p:nvSpPr>
        <p:spPr>
          <a:xfrm>
            <a:off x="5188019" y="1977379"/>
            <a:ext cx="2063259" cy="1886857"/>
          </a:xfrm>
          <a:prstGeom prst="rect">
            <a:avLst/>
          </a:prstGeom>
          <a:noFill/>
          <a:ln>
            <a:solidFill>
              <a:schemeClr val="tx1"/>
            </a:solidFill>
          </a:ln>
        </p:spPr>
        <p:txBody>
          <a:bodyPr wrap="square" rtlCol="0">
            <a:spAutoFit/>
          </a:bodyPr>
          <a:lstStyle/>
          <a:p>
            <a:endParaRPr lang="en-US" dirty="0"/>
          </a:p>
        </p:txBody>
      </p:sp>
      <p:pic>
        <p:nvPicPr>
          <p:cNvPr id="20" name="Picture 19">
            <a:extLst>
              <a:ext uri="{FF2B5EF4-FFF2-40B4-BE49-F238E27FC236}">
                <a16:creationId xmlns:a16="http://schemas.microsoft.com/office/drawing/2014/main" id="{FD1C09BD-2A78-4F0B-A847-384C88272BC9}"/>
              </a:ext>
            </a:extLst>
          </p:cNvPr>
          <p:cNvPicPr>
            <a:picLocks noChangeAspect="1"/>
          </p:cNvPicPr>
          <p:nvPr/>
        </p:nvPicPr>
        <p:blipFill rotWithShape="1">
          <a:blip r:embed="rId4"/>
          <a:srcRect t="10794" b="24656"/>
          <a:stretch/>
        </p:blipFill>
        <p:spPr>
          <a:xfrm>
            <a:off x="3767977" y="2452876"/>
            <a:ext cx="1535515" cy="935864"/>
          </a:xfrm>
          <a:prstGeom prst="rect">
            <a:avLst/>
          </a:prstGeom>
        </p:spPr>
      </p:pic>
      <p:sp>
        <p:nvSpPr>
          <p:cNvPr id="21" name="TextBox 20">
            <a:extLst>
              <a:ext uri="{FF2B5EF4-FFF2-40B4-BE49-F238E27FC236}">
                <a16:creationId xmlns:a16="http://schemas.microsoft.com/office/drawing/2014/main" id="{ACA5C38A-9AB1-4E4B-AB2F-DA5F31848709}"/>
              </a:ext>
            </a:extLst>
          </p:cNvPr>
          <p:cNvSpPr txBox="1"/>
          <p:nvPr/>
        </p:nvSpPr>
        <p:spPr>
          <a:xfrm>
            <a:off x="1286033" y="5371475"/>
            <a:ext cx="2220686" cy="369332"/>
          </a:xfrm>
          <a:prstGeom prst="rect">
            <a:avLst/>
          </a:prstGeom>
          <a:noFill/>
          <a:ln w="25400">
            <a:solidFill>
              <a:schemeClr val="tx1"/>
            </a:solidFill>
            <a:round/>
          </a:ln>
        </p:spPr>
        <p:txBody>
          <a:bodyPr wrap="square" rtlCol="0">
            <a:spAutoFit/>
          </a:bodyPr>
          <a:lstStyle/>
          <a:p>
            <a:r>
              <a:rPr lang="en-US" b="1" dirty="0">
                <a:latin typeface="Times New Roman" panose="02020603050405020304" pitchFamily="18" charset="0"/>
                <a:cs typeface="Times New Roman" panose="02020603050405020304" pitchFamily="18" charset="0"/>
              </a:rPr>
              <a:t>Je     </a:t>
            </a:r>
            <a:r>
              <a:rPr lang="en-US" b="1" dirty="0" err="1">
                <a:latin typeface="Times New Roman" panose="02020603050405020304" pitchFamily="18" charset="0"/>
                <a:cs typeface="Times New Roman" panose="02020603050405020304" pitchFamily="18" charset="0"/>
              </a:rPr>
              <a:t>suis</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etudient</a:t>
            </a:r>
            <a:endParaRPr lang="en-US" b="1"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67766603-E2BF-47E4-A6E9-BD725BE5CA5B}"/>
              </a:ext>
            </a:extLst>
          </p:cNvPr>
          <p:cNvSpPr txBox="1"/>
          <p:nvPr/>
        </p:nvSpPr>
        <p:spPr>
          <a:xfrm>
            <a:off x="8760249" y="2736142"/>
            <a:ext cx="2492441" cy="369332"/>
          </a:xfrm>
          <a:prstGeom prst="rect">
            <a:avLst/>
          </a:prstGeom>
          <a:noFill/>
          <a:ln w="2540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I      am      a      student</a:t>
            </a:r>
          </a:p>
        </p:txBody>
      </p:sp>
      <p:pic>
        <p:nvPicPr>
          <p:cNvPr id="26" name="Picture 25">
            <a:extLst>
              <a:ext uri="{FF2B5EF4-FFF2-40B4-BE49-F238E27FC236}">
                <a16:creationId xmlns:a16="http://schemas.microsoft.com/office/drawing/2014/main" id="{8C5E76BD-9B5C-4321-B84F-BC440A3E8D26}"/>
              </a:ext>
            </a:extLst>
          </p:cNvPr>
          <p:cNvPicPr>
            <a:picLocks noChangeAspect="1"/>
          </p:cNvPicPr>
          <p:nvPr/>
        </p:nvPicPr>
        <p:blipFill rotWithShape="1">
          <a:blip r:embed="rId5"/>
          <a:srcRect l="38591" t="10365" r="39841" b="20665"/>
          <a:stretch/>
        </p:blipFill>
        <p:spPr>
          <a:xfrm>
            <a:off x="2166371" y="3934984"/>
            <a:ext cx="550830" cy="1505777"/>
          </a:xfrm>
          <a:prstGeom prst="rect">
            <a:avLst/>
          </a:prstGeom>
        </p:spPr>
      </p:pic>
      <p:pic>
        <p:nvPicPr>
          <p:cNvPr id="27" name="Picture 26">
            <a:extLst>
              <a:ext uri="{FF2B5EF4-FFF2-40B4-BE49-F238E27FC236}">
                <a16:creationId xmlns:a16="http://schemas.microsoft.com/office/drawing/2014/main" id="{FF17784E-A3DF-4A87-AA66-AB4D71192792}"/>
              </a:ext>
            </a:extLst>
          </p:cNvPr>
          <p:cNvPicPr>
            <a:picLocks noChangeAspect="1"/>
          </p:cNvPicPr>
          <p:nvPr/>
        </p:nvPicPr>
        <p:blipFill rotWithShape="1">
          <a:blip r:embed="rId5"/>
          <a:srcRect l="38591" t="10365" r="39841" b="20665"/>
          <a:stretch/>
        </p:blipFill>
        <p:spPr>
          <a:xfrm rot="5400000">
            <a:off x="7791220" y="2211650"/>
            <a:ext cx="379295" cy="1459178"/>
          </a:xfrm>
          <a:prstGeom prst="rect">
            <a:avLst/>
          </a:prstGeom>
        </p:spPr>
      </p:pic>
      <p:sp>
        <p:nvSpPr>
          <p:cNvPr id="28" name="TextBox 27">
            <a:extLst>
              <a:ext uri="{FF2B5EF4-FFF2-40B4-BE49-F238E27FC236}">
                <a16:creationId xmlns:a16="http://schemas.microsoft.com/office/drawing/2014/main" id="{2E6C3757-06E3-4469-AB2A-64801659AC42}"/>
              </a:ext>
            </a:extLst>
          </p:cNvPr>
          <p:cNvSpPr txBox="1"/>
          <p:nvPr/>
        </p:nvSpPr>
        <p:spPr>
          <a:xfrm>
            <a:off x="2103738" y="1624494"/>
            <a:ext cx="1226926" cy="338554"/>
          </a:xfrm>
          <a:prstGeom prst="rect">
            <a:avLst/>
          </a:prstGeom>
          <a:noFill/>
        </p:spPr>
        <p:txBody>
          <a:bodyPr wrap="square" rtlCol="0">
            <a:spAutoFit/>
          </a:bodyPr>
          <a:lstStyle/>
          <a:p>
            <a:pPr algn="ctr"/>
            <a:r>
              <a:rPr lang="en-US" sz="1600" b="1" dirty="0"/>
              <a:t>ENCODERS</a:t>
            </a:r>
          </a:p>
        </p:txBody>
      </p:sp>
      <p:sp>
        <p:nvSpPr>
          <p:cNvPr id="29" name="TextBox 28">
            <a:extLst>
              <a:ext uri="{FF2B5EF4-FFF2-40B4-BE49-F238E27FC236}">
                <a16:creationId xmlns:a16="http://schemas.microsoft.com/office/drawing/2014/main" id="{A6FED13E-34CB-4BF9-B115-081E5C5896B3}"/>
              </a:ext>
            </a:extLst>
          </p:cNvPr>
          <p:cNvSpPr txBox="1"/>
          <p:nvPr/>
        </p:nvSpPr>
        <p:spPr>
          <a:xfrm>
            <a:off x="5634099" y="1638825"/>
            <a:ext cx="1226926" cy="338554"/>
          </a:xfrm>
          <a:prstGeom prst="rect">
            <a:avLst/>
          </a:prstGeom>
          <a:noFill/>
        </p:spPr>
        <p:txBody>
          <a:bodyPr wrap="square" rtlCol="0">
            <a:spAutoFit/>
          </a:bodyPr>
          <a:lstStyle/>
          <a:p>
            <a:pPr algn="ctr"/>
            <a:r>
              <a:rPr lang="en-US" sz="1600" b="1" dirty="0"/>
              <a:t>DECODERS</a:t>
            </a:r>
          </a:p>
        </p:txBody>
      </p:sp>
      <p:sp>
        <p:nvSpPr>
          <p:cNvPr id="2" name="Slide Number Placeholder 1">
            <a:extLst>
              <a:ext uri="{FF2B5EF4-FFF2-40B4-BE49-F238E27FC236}">
                <a16:creationId xmlns:a16="http://schemas.microsoft.com/office/drawing/2014/main" id="{773389DC-247E-423D-B186-1D95EE742C9D}"/>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415094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par>
                                <p:cTn id="22" presetID="53" presetClass="entr" presetSubtype="16"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500" fill="hold"/>
                                        <p:tgtEl>
                                          <p:spTgt spid="27"/>
                                        </p:tgtEl>
                                        <p:attrNameLst>
                                          <p:attrName>ppt_w</p:attrName>
                                        </p:attrNameLst>
                                      </p:cBhvr>
                                      <p:tavLst>
                                        <p:tav tm="0">
                                          <p:val>
                                            <p:fltVal val="0"/>
                                          </p:val>
                                        </p:tav>
                                        <p:tav tm="100000">
                                          <p:val>
                                            <p:strVal val="#ppt_w"/>
                                          </p:val>
                                        </p:tav>
                                      </p:tavLst>
                                    </p:anim>
                                    <p:anim calcmode="lin" valueType="num">
                                      <p:cBhvr>
                                        <p:cTn id="25" dur="500" fill="hold"/>
                                        <p:tgtEl>
                                          <p:spTgt spid="27"/>
                                        </p:tgtEl>
                                        <p:attrNameLst>
                                          <p:attrName>ppt_h</p:attrName>
                                        </p:attrNameLst>
                                      </p:cBhvr>
                                      <p:tavLst>
                                        <p:tav tm="0">
                                          <p:val>
                                            <p:fltVal val="0"/>
                                          </p:val>
                                        </p:tav>
                                        <p:tav tm="100000">
                                          <p:val>
                                            <p:strVal val="#ppt_h"/>
                                          </p:val>
                                        </p:tav>
                                      </p:tavLst>
                                    </p:anim>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2BB499-C071-407D-A68F-677DC699A8A5}"/>
              </a:ext>
            </a:extLst>
          </p:cNvPr>
          <p:cNvSpPr txBox="1"/>
          <p:nvPr/>
        </p:nvSpPr>
        <p:spPr>
          <a:xfrm>
            <a:off x="679202" y="1355758"/>
            <a:ext cx="10990284" cy="4401205"/>
          </a:xfrm>
          <a:prstGeom prst="rect">
            <a:avLst/>
          </a:prstGeom>
          <a:noFill/>
        </p:spPr>
        <p:txBody>
          <a:bodyPr wrap="square">
            <a:spAutoFit/>
          </a:bodyPr>
          <a:lstStyle/>
          <a:p>
            <a:pPr marL="342900" indent="-342900">
              <a:buFont typeface="Wingdings" panose="05000000000000000000" pitchFamily="2" charset="2"/>
              <a:buChar char="q"/>
            </a:pPr>
            <a:r>
              <a:rPr lang="en-US" sz="2000" b="0" i="0" dirty="0">
                <a:effectLst/>
                <a:latin typeface="Times New Roman" panose="02020603050405020304" pitchFamily="18" charset="0"/>
                <a:cs typeface="Times New Roman" panose="02020603050405020304" pitchFamily="18" charset="0"/>
              </a:rPr>
              <a:t>The key difference between transformers </a:t>
            </a:r>
            <a:r>
              <a:rPr lang="en-US" sz="2000" dirty="0">
                <a:latin typeface="Times New Roman" panose="02020603050405020304" pitchFamily="18" charset="0"/>
                <a:cs typeface="Times New Roman" panose="02020603050405020304" pitchFamily="18" charset="0"/>
              </a:rPr>
              <a:t>and</a:t>
            </a:r>
            <a:r>
              <a:rPr lang="en-US" sz="2000" b="0" i="0" dirty="0">
                <a:effectLst/>
                <a:latin typeface="Times New Roman" panose="02020603050405020304" pitchFamily="18" charset="0"/>
                <a:cs typeface="Times New Roman" panose="02020603050405020304" pitchFamily="18" charset="0"/>
              </a:rPr>
              <a:t> convolutional neural networks (CNN), is that transformers can simultaneously attend to every word of their input sequence.</a:t>
            </a:r>
          </a:p>
          <a:p>
            <a:endParaRPr lang="en-US" sz="2000" b="0" i="0" dirty="0">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CNNs do not necessarily help with the problem of figuring out the problem of dependencies when translating sentences. That’s why Transformers were created, they are a combination of both CNNs with attention.</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CNN starts to look very locally and their receptive field becomes more global in each layer and after quite some training time, whereas Transformer succeeds at having large field of view from the very beginning.</a:t>
            </a:r>
          </a:p>
          <a:p>
            <a:pPr marL="342900" indent="-34290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Transformers lack some of the inductive biases inherent to CNNs, such as translation equivariance and locality, and therefore do not generalize well when trained on insufficient amounts of data.</a:t>
            </a:r>
          </a:p>
          <a:p>
            <a:pPr marL="342900" indent="-34290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089C892F-5F2A-41C7-85AD-896A4A76A294}"/>
              </a:ext>
            </a:extLst>
          </p:cNvPr>
          <p:cNvSpPr>
            <a:spLocks noGrp="1"/>
          </p:cNvSpPr>
          <p:nvPr>
            <p:ph type="title"/>
          </p:nvPr>
        </p:nvSpPr>
        <p:spPr>
          <a:xfrm>
            <a:off x="679202" y="254128"/>
            <a:ext cx="11268958" cy="805416"/>
          </a:xfrm>
        </p:spPr>
        <p:txBody>
          <a:bodyPr>
            <a:normAutofit fontScale="90000"/>
          </a:bodyPr>
          <a:lstStyle/>
          <a:p>
            <a:r>
              <a:rPr lang="en-US" b="1" i="1" dirty="0">
                <a:solidFill>
                  <a:srgbClr val="FF0000"/>
                </a:solidFill>
                <a:latin typeface="Century" panose="02040604050505020304" pitchFamily="18" charset="0"/>
                <a:cs typeface="Times New Roman" panose="02020603050405020304" pitchFamily="18" charset="0"/>
              </a:rPr>
              <a:t>Difference with CNN</a:t>
            </a:r>
            <a:br>
              <a:rPr lang="en-US" i="1" dirty="0">
                <a:solidFill>
                  <a:srgbClr val="FF0000"/>
                </a:solidFill>
                <a:latin typeface="Century" panose="02040604050505020304" pitchFamily="18" charset="0"/>
                <a:cs typeface="Times New Roman" panose="02020603050405020304" pitchFamily="18" charset="0"/>
              </a:rPr>
            </a:br>
            <a:endParaRPr lang="en-US" i="1" dirty="0">
              <a:solidFill>
                <a:srgbClr val="FF0000"/>
              </a:solidFill>
              <a:latin typeface="Century" panose="02040604050505020304" pitchFamily="18" charset="0"/>
              <a:cs typeface="Times New Roman" panose="02020603050405020304" pitchFamily="18" charset="0"/>
            </a:endParaRPr>
          </a:p>
        </p:txBody>
      </p:sp>
    </p:spTree>
    <p:extLst>
      <p:ext uri="{BB962C8B-B14F-4D97-AF65-F5344CB8AC3E}">
        <p14:creationId xmlns:p14="http://schemas.microsoft.com/office/powerpoint/2010/main" val="10048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 calcmode="lin" valueType="num">
                                      <p:cBhvr>
                                        <p:cTn id="1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 calcmode="lin" valueType="num">
                                      <p:cBhvr>
                                        <p:cTn id="21"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 calcmode="lin" valueType="num">
                                      <p:cBhvr>
                                        <p:cTn id="28"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0"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BBD21BC-2DAF-423C-8938-A3B6C637FDE9}"/>
              </a:ext>
            </a:extLst>
          </p:cNvPr>
          <p:cNvSpPr txBox="1"/>
          <p:nvPr/>
        </p:nvSpPr>
        <p:spPr>
          <a:xfrm>
            <a:off x="678744" y="1074509"/>
            <a:ext cx="10834511" cy="4708981"/>
          </a:xfrm>
          <a:prstGeom prst="rect">
            <a:avLst/>
          </a:prstGeom>
          <a:noFill/>
        </p:spPr>
        <p:txBody>
          <a:bodyPr wrap="square">
            <a:spAutoFit/>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For heavy weight state-of-the-art winners, energy consuming, environmental unfriendly, data hungry kind of AI transformer neural network may takeover CNN. However, in case of light weight machine learning in production, for computation and energy economic settings CNN maybe chosen over transformer neural network.</a:t>
            </a:r>
          </a:p>
          <a:p>
            <a:pPr marL="342900" indent="-34290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Transformer is very data hungry, it needs huge data to learn how to focus and what to focus it’s attention to make the right predictions.</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given focus pattern can be a limitation in case of CNN, where as due to having large field of view the possibility of making right prediction increases</a:t>
            </a:r>
          </a:p>
          <a:p>
            <a:pPr marL="342900" indent="-34290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Transformer overcomes the limitations of CNN’s that look very narrowly at first, limitations which help when there’s not much training data.</a:t>
            </a:r>
          </a:p>
          <a:p>
            <a:pPr marL="342900" indent="-34290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E74DB7F2-28E2-40C6-8334-642F5A63900C}"/>
              </a:ext>
            </a:extLst>
          </p:cNvPr>
          <p:cNvSpPr>
            <a:spLocks noGrp="1"/>
          </p:cNvSpPr>
          <p:nvPr>
            <p:ph type="title"/>
          </p:nvPr>
        </p:nvSpPr>
        <p:spPr>
          <a:xfrm>
            <a:off x="679202" y="254128"/>
            <a:ext cx="11268958" cy="805416"/>
          </a:xfrm>
        </p:spPr>
        <p:txBody>
          <a:bodyPr>
            <a:normAutofit fontScale="90000"/>
          </a:bodyPr>
          <a:lstStyle/>
          <a:p>
            <a:r>
              <a:rPr lang="en-US" b="1" i="1" dirty="0">
                <a:solidFill>
                  <a:srgbClr val="FF0000"/>
                </a:solidFill>
                <a:latin typeface="Century" panose="02040604050505020304" pitchFamily="18" charset="0"/>
                <a:cs typeface="Times New Roman" panose="02020603050405020304" pitchFamily="18" charset="0"/>
              </a:rPr>
              <a:t>Difference with CNN</a:t>
            </a:r>
            <a:br>
              <a:rPr lang="en-US" i="1" dirty="0">
                <a:solidFill>
                  <a:srgbClr val="FF0000"/>
                </a:solidFill>
                <a:latin typeface="Century" panose="02040604050505020304" pitchFamily="18" charset="0"/>
                <a:cs typeface="Times New Roman" panose="02020603050405020304" pitchFamily="18" charset="0"/>
              </a:rPr>
            </a:br>
            <a:endParaRPr lang="en-US" i="1" dirty="0">
              <a:solidFill>
                <a:srgbClr val="FF0000"/>
              </a:solidFill>
              <a:latin typeface="Century" panose="02040604050505020304" pitchFamily="18" charset="0"/>
              <a:cs typeface="Times New Roman" panose="02020603050405020304" pitchFamily="18" charset="0"/>
            </a:endParaRPr>
          </a:p>
        </p:txBody>
      </p:sp>
    </p:spTree>
    <p:extLst>
      <p:ext uri="{BB962C8B-B14F-4D97-AF65-F5344CB8AC3E}">
        <p14:creationId xmlns:p14="http://schemas.microsoft.com/office/powerpoint/2010/main" val="218921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 calcmode="lin" valueType="num">
                                      <p:cBhvr>
                                        <p:cTn id="1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 calcmode="lin" valueType="num">
                                      <p:cBhvr>
                                        <p:cTn id="21"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 calcmode="lin" valueType="num">
                                      <p:cBhvr>
                                        <p:cTn id="28"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0"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6D55C5A-8639-447E-B38B-97D1504A769A}"/>
              </a:ext>
            </a:extLst>
          </p:cNvPr>
          <p:cNvSpPr>
            <a:spLocks noGrp="1"/>
          </p:cNvSpPr>
          <p:nvPr>
            <p:ph type="title"/>
          </p:nvPr>
        </p:nvSpPr>
        <p:spPr>
          <a:xfrm>
            <a:off x="679202" y="254128"/>
            <a:ext cx="11268958" cy="805416"/>
          </a:xfrm>
        </p:spPr>
        <p:txBody>
          <a:bodyPr>
            <a:normAutofit fontScale="90000"/>
          </a:bodyPr>
          <a:lstStyle/>
          <a:p>
            <a:r>
              <a:rPr lang="en-US" b="1" i="1" dirty="0">
                <a:solidFill>
                  <a:srgbClr val="FF0000"/>
                </a:solidFill>
                <a:latin typeface="Century" panose="02040604050505020304" pitchFamily="18" charset="0"/>
                <a:cs typeface="Times New Roman" panose="02020603050405020304" pitchFamily="18" charset="0"/>
              </a:rPr>
              <a:t>Example of Its Usage</a:t>
            </a:r>
            <a:br>
              <a:rPr lang="en-US" i="1" dirty="0">
                <a:solidFill>
                  <a:srgbClr val="FF0000"/>
                </a:solidFill>
                <a:latin typeface="Century" panose="02040604050505020304" pitchFamily="18" charset="0"/>
                <a:cs typeface="Times New Roman" panose="02020603050405020304" pitchFamily="18" charset="0"/>
              </a:rPr>
            </a:br>
            <a:endParaRPr lang="en-US" i="1" dirty="0">
              <a:solidFill>
                <a:srgbClr val="FF0000"/>
              </a:solidFill>
              <a:latin typeface="Century" panose="020406040505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3E8057D-947F-4FD9-A6DB-14A775CF9D30}"/>
              </a:ext>
            </a:extLst>
          </p:cNvPr>
          <p:cNvSpPr txBox="1"/>
          <p:nvPr/>
        </p:nvSpPr>
        <p:spPr>
          <a:xfrm>
            <a:off x="1804386" y="2741523"/>
            <a:ext cx="8583228" cy="1569660"/>
          </a:xfrm>
          <a:prstGeom prst="rect">
            <a:avLst/>
          </a:prstGeom>
          <a:noFill/>
        </p:spPr>
        <p:txBody>
          <a:bodyPr wrap="square">
            <a:spAutoFit/>
          </a:bodyPr>
          <a:lstStyle/>
          <a:p>
            <a:r>
              <a:rPr lang="en-US" sz="2400" b="0" i="0" dirty="0">
                <a:effectLst/>
                <a:latin typeface="Times New Roman" panose="02020603050405020304" pitchFamily="18" charset="0"/>
                <a:cs typeface="Times New Roman" panose="02020603050405020304" pitchFamily="18" charset="0"/>
              </a:rPr>
              <a:t>Transformer neural networks are useful for many sequence-related </a:t>
            </a:r>
            <a:r>
              <a:rPr lang="en-US" sz="2400" b="1" i="0" dirty="0">
                <a:effectLst/>
                <a:latin typeface="Times New Roman" panose="02020603050405020304" pitchFamily="18" charset="0"/>
                <a:cs typeface="Times New Roman" panose="02020603050405020304" pitchFamily="18" charset="0"/>
              </a:rPr>
              <a:t>deep learning</a:t>
            </a:r>
            <a:r>
              <a:rPr lang="en-US" sz="2400" i="0" dirty="0">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tasks, such as </a:t>
            </a:r>
            <a:r>
              <a:rPr lang="en-US" sz="2400" b="1" i="0" dirty="0">
                <a:effectLst/>
                <a:latin typeface="Times New Roman" panose="02020603050405020304" pitchFamily="18" charset="0"/>
                <a:cs typeface="Times New Roman" panose="02020603050405020304" pitchFamily="18" charset="0"/>
              </a:rPr>
              <a:t>machine translation</a:t>
            </a:r>
            <a:r>
              <a:rPr lang="en-US" sz="2400" b="0" i="0" dirty="0">
                <a:effectLst/>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text generation, </a:t>
            </a:r>
            <a:r>
              <a:rPr lang="en-US" sz="2400" b="1" i="0" dirty="0">
                <a:effectLst/>
                <a:latin typeface="Times New Roman" panose="02020603050405020304" pitchFamily="18" charset="0"/>
                <a:cs typeface="Times New Roman" panose="02020603050405020304" pitchFamily="18" charset="0"/>
              </a:rPr>
              <a:t>information retrieval</a:t>
            </a:r>
            <a:r>
              <a:rPr lang="en-US" sz="2400" b="0" i="0" dirty="0">
                <a:effectLst/>
                <a:latin typeface="Times New Roman" panose="02020603050405020304" pitchFamily="18" charset="0"/>
                <a:cs typeface="Times New Roman" panose="02020603050405020304" pitchFamily="18" charset="0"/>
              </a:rPr>
              <a:t>, </a:t>
            </a:r>
            <a:r>
              <a:rPr lang="en-US" sz="2400" b="1" i="0" dirty="0">
                <a:effectLst/>
                <a:latin typeface="Times New Roman" panose="02020603050405020304" pitchFamily="18" charset="0"/>
                <a:cs typeface="Times New Roman" panose="02020603050405020304" pitchFamily="18" charset="0"/>
              </a:rPr>
              <a:t>text classification</a:t>
            </a:r>
            <a:r>
              <a:rPr lang="en-US" sz="2400" b="0" i="0" dirty="0">
                <a:effectLst/>
                <a:latin typeface="Times New Roman" panose="02020603050405020304" pitchFamily="18" charset="0"/>
                <a:cs typeface="Times New Roman" panose="02020603050405020304" pitchFamily="18" charset="0"/>
              </a:rPr>
              <a:t>, </a:t>
            </a:r>
            <a:r>
              <a:rPr lang="en-US" sz="2400" b="1" i="0" dirty="0">
                <a:effectLst/>
                <a:latin typeface="Times New Roman" panose="02020603050405020304" pitchFamily="18" charset="0"/>
                <a:cs typeface="Times New Roman" panose="02020603050405020304" pitchFamily="18" charset="0"/>
              </a:rPr>
              <a:t>document summarization</a:t>
            </a:r>
            <a:r>
              <a:rPr lang="en-US" sz="2400" b="0" i="0" dirty="0">
                <a:effectLst/>
                <a:latin typeface="Times New Roman" panose="02020603050405020304" pitchFamily="18" charset="0"/>
                <a:cs typeface="Times New Roman" panose="02020603050405020304" pitchFamily="18" charset="0"/>
              </a:rPr>
              <a:t>, </a:t>
            </a:r>
            <a:r>
              <a:rPr lang="en-US" sz="2400" b="1" i="0" dirty="0">
                <a:effectLst/>
                <a:latin typeface="Times New Roman" panose="02020603050405020304" pitchFamily="18" charset="0"/>
                <a:cs typeface="Times New Roman" panose="02020603050405020304" pitchFamily="18" charset="0"/>
              </a:rPr>
              <a:t>image captioning</a:t>
            </a:r>
            <a:r>
              <a:rPr lang="en-US" sz="2400" b="0" i="0" dirty="0">
                <a:effectLst/>
                <a:latin typeface="Times New Roman" panose="02020603050405020304" pitchFamily="18" charset="0"/>
                <a:cs typeface="Times New Roman" panose="02020603050405020304" pitchFamily="18" charset="0"/>
              </a:rPr>
              <a:t>, and </a:t>
            </a:r>
            <a:r>
              <a:rPr lang="en-US" sz="2400" b="1" i="0" dirty="0">
                <a:effectLst/>
                <a:latin typeface="Times New Roman" panose="02020603050405020304" pitchFamily="18" charset="0"/>
                <a:cs typeface="Times New Roman" panose="02020603050405020304" pitchFamily="18" charset="0"/>
              </a:rPr>
              <a:t>genome analysis</a:t>
            </a:r>
            <a:r>
              <a:rPr lang="en-US" sz="2400" b="0" i="0" dirty="0">
                <a:effectLst/>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0172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64ACB4-52F2-45EF-873F-637CE77EC89B}"/>
              </a:ext>
            </a:extLst>
          </p:cNvPr>
          <p:cNvSpPr>
            <a:spLocks noGrp="1"/>
          </p:cNvSpPr>
          <p:nvPr>
            <p:ph type="title"/>
          </p:nvPr>
        </p:nvSpPr>
        <p:spPr>
          <a:xfrm>
            <a:off x="679202" y="254128"/>
            <a:ext cx="11268958" cy="805416"/>
          </a:xfrm>
        </p:spPr>
        <p:txBody>
          <a:bodyPr>
            <a:normAutofit/>
          </a:bodyPr>
          <a:lstStyle/>
          <a:p>
            <a:pPr algn="l"/>
            <a:r>
              <a:rPr lang="en-US" sz="4000" b="1" i="1" dirty="0">
                <a:solidFill>
                  <a:srgbClr val="FF0000"/>
                </a:solidFill>
                <a:effectLst/>
                <a:latin typeface="Century" panose="02040604050505020304" pitchFamily="18" charset="0"/>
              </a:rPr>
              <a:t>Transformer in Information Retrieval</a:t>
            </a:r>
          </a:p>
        </p:txBody>
      </p:sp>
      <p:sp>
        <p:nvSpPr>
          <p:cNvPr id="7" name="TextBox 6">
            <a:extLst>
              <a:ext uri="{FF2B5EF4-FFF2-40B4-BE49-F238E27FC236}">
                <a16:creationId xmlns:a16="http://schemas.microsoft.com/office/drawing/2014/main" id="{D7CD5069-1A5A-436B-ACC1-EA16842340B9}"/>
              </a:ext>
            </a:extLst>
          </p:cNvPr>
          <p:cNvSpPr txBox="1"/>
          <p:nvPr/>
        </p:nvSpPr>
        <p:spPr>
          <a:xfrm>
            <a:off x="679202" y="1228397"/>
            <a:ext cx="10486781" cy="4401205"/>
          </a:xfrm>
          <a:prstGeom prst="rect">
            <a:avLst/>
          </a:prstGeom>
          <a:noFill/>
        </p:spPr>
        <p:txBody>
          <a:bodyPr wrap="square">
            <a:spAutoFit/>
          </a:bodyPr>
          <a:lstStyle/>
          <a:p>
            <a:pPr marL="342900" indent="-342900">
              <a:spcBef>
                <a:spcPts val="600"/>
              </a:spcBef>
              <a:buFont typeface="Wingdings" panose="05000000000000000000" pitchFamily="2" charset="2"/>
              <a:buChar char="q"/>
            </a:pPr>
            <a:r>
              <a:rPr lang="en-US" sz="2000" b="0" i="0" dirty="0">
                <a:solidFill>
                  <a:srgbClr val="1D2129"/>
                </a:solidFill>
                <a:effectLst/>
                <a:latin typeface="Times New Roman" panose="02020603050405020304" pitchFamily="18" charset="0"/>
                <a:cs typeface="Times New Roman" panose="02020603050405020304" pitchFamily="18" charset="0"/>
              </a:rPr>
              <a:t>Google Search has begun to use Google’s transformer neural network </a:t>
            </a:r>
            <a:r>
              <a:rPr lang="en-US" sz="2000" b="1" i="0" dirty="0">
                <a:solidFill>
                  <a:srgbClr val="1D2129"/>
                </a:solidFill>
                <a:effectLst/>
                <a:latin typeface="Times New Roman" panose="02020603050405020304" pitchFamily="18" charset="0"/>
                <a:cs typeface="Times New Roman" panose="02020603050405020304" pitchFamily="18" charset="0"/>
              </a:rPr>
              <a:t>BERT</a:t>
            </a:r>
            <a:r>
              <a:rPr lang="en-US" sz="2000" b="0" i="0" dirty="0">
                <a:solidFill>
                  <a:srgbClr val="1D2129"/>
                </a:solidFill>
                <a:effectLst/>
                <a:latin typeface="Times New Roman" panose="02020603050405020304" pitchFamily="18" charset="0"/>
                <a:cs typeface="Times New Roman" panose="02020603050405020304" pitchFamily="18" charset="0"/>
              </a:rPr>
              <a:t> from 2019 for search queries in over 70 languages.</a:t>
            </a:r>
          </a:p>
          <a:p>
            <a:pPr marL="342900" indent="-342900">
              <a:spcBef>
                <a:spcPts val="600"/>
              </a:spcBef>
              <a:buFont typeface="Wingdings" panose="05000000000000000000" pitchFamily="2" charset="2"/>
              <a:buChar char="q"/>
            </a:pPr>
            <a:endParaRPr lang="en-US" sz="2000" b="0" i="0" dirty="0">
              <a:solidFill>
                <a:srgbClr val="1D2129"/>
              </a:solidFill>
              <a:effectLst/>
              <a:latin typeface="Times New Roman" panose="02020603050405020304" pitchFamily="18" charset="0"/>
              <a:cs typeface="Times New Roman" panose="02020603050405020304" pitchFamily="18" charset="0"/>
            </a:endParaRPr>
          </a:p>
          <a:p>
            <a:pPr marL="342900" indent="-342900">
              <a:spcBef>
                <a:spcPts val="600"/>
              </a:spcBef>
              <a:buFont typeface="Wingdings" panose="05000000000000000000" pitchFamily="2" charset="2"/>
              <a:buChar char="q"/>
            </a:pPr>
            <a:r>
              <a:rPr lang="en-US" sz="2000" b="0" i="0" dirty="0">
                <a:solidFill>
                  <a:srgbClr val="1D2129"/>
                </a:solidFill>
                <a:effectLst/>
                <a:latin typeface="Times New Roman" panose="02020603050405020304" pitchFamily="18" charset="0"/>
                <a:cs typeface="Times New Roman" panose="02020603050405020304" pitchFamily="18" charset="0"/>
              </a:rPr>
              <a:t>The introduction of transformer neural networks to Google Search means that queries where words such as </a:t>
            </a:r>
            <a:r>
              <a:rPr lang="en-US" sz="2000" b="1" i="0" dirty="0">
                <a:solidFill>
                  <a:srgbClr val="1D2129"/>
                </a:solidFill>
                <a:effectLst/>
                <a:latin typeface="Times New Roman" panose="02020603050405020304" pitchFamily="18" charset="0"/>
                <a:cs typeface="Times New Roman" panose="02020603050405020304" pitchFamily="18" charset="0"/>
              </a:rPr>
              <a:t>‘from’ </a:t>
            </a:r>
            <a:r>
              <a:rPr lang="en-US" sz="2000" b="0" i="0" dirty="0">
                <a:solidFill>
                  <a:srgbClr val="1D2129"/>
                </a:solidFill>
                <a:effectLst/>
                <a:latin typeface="Times New Roman" panose="02020603050405020304" pitchFamily="18" charset="0"/>
                <a:cs typeface="Times New Roman" panose="02020603050405020304" pitchFamily="18" charset="0"/>
              </a:rPr>
              <a:t>or </a:t>
            </a:r>
            <a:r>
              <a:rPr lang="en-US" sz="2000" b="1" i="0" dirty="0">
                <a:solidFill>
                  <a:srgbClr val="1D2129"/>
                </a:solidFill>
                <a:effectLst/>
                <a:latin typeface="Times New Roman" panose="02020603050405020304" pitchFamily="18" charset="0"/>
                <a:cs typeface="Times New Roman" panose="02020603050405020304" pitchFamily="18" charset="0"/>
              </a:rPr>
              <a:t>‘to’ </a:t>
            </a:r>
            <a:r>
              <a:rPr lang="en-US" sz="2000" b="0" i="0" dirty="0">
                <a:solidFill>
                  <a:srgbClr val="1D2129"/>
                </a:solidFill>
                <a:effectLst/>
                <a:latin typeface="Times New Roman" panose="02020603050405020304" pitchFamily="18" charset="0"/>
                <a:cs typeface="Times New Roman" panose="02020603050405020304" pitchFamily="18" charset="0"/>
              </a:rPr>
              <a:t>affect the meaning are better understood by Google. Users can search in more natural English rather than adapting their search query to what they think Google will understand.</a:t>
            </a:r>
          </a:p>
          <a:p>
            <a:pPr>
              <a:spcBef>
                <a:spcPts val="600"/>
              </a:spcBef>
            </a:pPr>
            <a:endParaRPr lang="en-US" sz="2000" b="0" i="0" dirty="0">
              <a:solidFill>
                <a:srgbClr val="1D2129"/>
              </a:solidFill>
              <a:effectLst/>
              <a:latin typeface="Times New Roman" panose="02020603050405020304" pitchFamily="18" charset="0"/>
              <a:cs typeface="Times New Roman" panose="02020603050405020304" pitchFamily="18" charset="0"/>
            </a:endParaRPr>
          </a:p>
          <a:p>
            <a:pPr>
              <a:spcBef>
                <a:spcPts val="600"/>
              </a:spcBef>
            </a:pPr>
            <a:r>
              <a:rPr lang="en-US" sz="2000" b="0" dirty="0">
                <a:solidFill>
                  <a:srgbClr val="1D2129"/>
                </a:solidFill>
                <a:effectLst/>
                <a:latin typeface="Bahnschrift" panose="020B0502040204020203" pitchFamily="34" charset="0"/>
                <a:cs typeface="Times New Roman" panose="02020603050405020304" pitchFamily="18" charset="0"/>
              </a:rPr>
              <a:t>An example from Google’s blog is the query “2019 brazil traveler to USA need a visa.” The position of the word ‘to’ is very important for the correct interpretation of the query. The previous implementation of Google Search was not able to pick up this nuance and returned results about USA citizens traveling to Brazil, whereas the transformer model returns much more relevant pages.</a:t>
            </a:r>
            <a:endParaRPr lang="en-US" sz="2000" dirty="0">
              <a:latin typeface="Bahnschrift" panose="020B0502040204020203" pitchFamily="34" charset="0"/>
              <a:cs typeface="Times New Roman" panose="02020603050405020304" pitchFamily="18" charset="0"/>
            </a:endParaRPr>
          </a:p>
        </p:txBody>
      </p:sp>
    </p:spTree>
    <p:extLst>
      <p:ext uri="{BB962C8B-B14F-4D97-AF65-F5344CB8AC3E}">
        <p14:creationId xmlns:p14="http://schemas.microsoft.com/office/powerpoint/2010/main" val="401855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 calcmode="lin" valueType="num">
                                      <p:cBhvr>
                                        <p:cTn id="7"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8"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9"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2FC8098-F1AE-4939-8BA4-6D5F061595C9}"/>
              </a:ext>
            </a:extLst>
          </p:cNvPr>
          <p:cNvSpPr>
            <a:spLocks noGrp="1"/>
          </p:cNvSpPr>
          <p:nvPr>
            <p:ph type="title"/>
          </p:nvPr>
        </p:nvSpPr>
        <p:spPr>
          <a:xfrm>
            <a:off x="679202" y="254128"/>
            <a:ext cx="11268958" cy="805416"/>
          </a:xfrm>
        </p:spPr>
        <p:txBody>
          <a:bodyPr>
            <a:normAutofit/>
          </a:bodyPr>
          <a:lstStyle/>
          <a:p>
            <a:pPr algn="l"/>
            <a:r>
              <a:rPr lang="en-US" sz="4000" b="1" i="1" dirty="0">
                <a:solidFill>
                  <a:srgbClr val="FF0000"/>
                </a:solidFill>
                <a:latin typeface="Century" panose="02040604050505020304" pitchFamily="18" charset="0"/>
              </a:rPr>
              <a:t>BERT</a:t>
            </a:r>
            <a:endParaRPr lang="en-US" sz="4000" b="1" i="1" dirty="0">
              <a:solidFill>
                <a:srgbClr val="FF0000"/>
              </a:solidFill>
              <a:effectLst/>
              <a:latin typeface="Century" panose="02040604050505020304" pitchFamily="18" charset="0"/>
            </a:endParaRPr>
          </a:p>
        </p:txBody>
      </p:sp>
      <p:pic>
        <p:nvPicPr>
          <p:cNvPr id="13" name="Picture 12">
            <a:extLst>
              <a:ext uri="{FF2B5EF4-FFF2-40B4-BE49-F238E27FC236}">
                <a16:creationId xmlns:a16="http://schemas.microsoft.com/office/drawing/2014/main" id="{45FD8053-527C-4F9D-93D3-3699796963DB}"/>
              </a:ext>
            </a:extLst>
          </p:cNvPr>
          <p:cNvPicPr>
            <a:picLocks noChangeAspect="1"/>
          </p:cNvPicPr>
          <p:nvPr/>
        </p:nvPicPr>
        <p:blipFill>
          <a:blip r:embed="rId2"/>
          <a:stretch>
            <a:fillRect/>
          </a:stretch>
        </p:blipFill>
        <p:spPr>
          <a:xfrm>
            <a:off x="965915" y="1296777"/>
            <a:ext cx="10266064" cy="4266896"/>
          </a:xfrm>
          <a:prstGeom prst="rect">
            <a:avLst/>
          </a:prstGeom>
        </p:spPr>
      </p:pic>
    </p:spTree>
    <p:extLst>
      <p:ext uri="{BB962C8B-B14F-4D97-AF65-F5344CB8AC3E}">
        <p14:creationId xmlns:p14="http://schemas.microsoft.com/office/powerpoint/2010/main" val="1349443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65BD9B-50A6-4321-BCAE-938EC1BB80B3}"/>
              </a:ext>
            </a:extLst>
          </p:cNvPr>
          <p:cNvPicPr>
            <a:picLocks noChangeAspect="1"/>
          </p:cNvPicPr>
          <p:nvPr/>
        </p:nvPicPr>
        <p:blipFill>
          <a:blip r:embed="rId2"/>
          <a:stretch>
            <a:fillRect/>
          </a:stretch>
        </p:blipFill>
        <p:spPr>
          <a:xfrm>
            <a:off x="3003247" y="459346"/>
            <a:ext cx="6432674" cy="6248400"/>
          </a:xfrm>
          <a:prstGeom prst="rect">
            <a:avLst/>
          </a:prstGeom>
        </p:spPr>
      </p:pic>
      <p:sp>
        <p:nvSpPr>
          <p:cNvPr id="8" name="Title 1">
            <a:extLst>
              <a:ext uri="{FF2B5EF4-FFF2-40B4-BE49-F238E27FC236}">
                <a16:creationId xmlns:a16="http://schemas.microsoft.com/office/drawing/2014/main" id="{DD501B15-2089-4EDE-A5EB-F01927C98F77}"/>
              </a:ext>
            </a:extLst>
          </p:cNvPr>
          <p:cNvSpPr>
            <a:spLocks noGrp="1"/>
          </p:cNvSpPr>
          <p:nvPr>
            <p:ph type="title"/>
          </p:nvPr>
        </p:nvSpPr>
        <p:spPr>
          <a:xfrm>
            <a:off x="679202" y="254128"/>
            <a:ext cx="11268958" cy="805416"/>
          </a:xfrm>
        </p:spPr>
        <p:txBody>
          <a:bodyPr>
            <a:normAutofit/>
          </a:bodyPr>
          <a:lstStyle/>
          <a:p>
            <a:pPr algn="l"/>
            <a:r>
              <a:rPr lang="en-US" sz="4000" b="1" i="1" dirty="0">
                <a:solidFill>
                  <a:srgbClr val="FF0000"/>
                </a:solidFill>
                <a:latin typeface="Century" panose="02040604050505020304" pitchFamily="18" charset="0"/>
              </a:rPr>
              <a:t>BERT</a:t>
            </a:r>
            <a:endParaRPr lang="en-US" sz="4000" b="1" i="1" dirty="0">
              <a:solidFill>
                <a:srgbClr val="FF0000"/>
              </a:solidFill>
              <a:effectLst/>
              <a:latin typeface="Century" panose="02040604050505020304" pitchFamily="18" charset="0"/>
            </a:endParaRPr>
          </a:p>
        </p:txBody>
      </p:sp>
    </p:spTree>
    <p:extLst>
      <p:ext uri="{BB962C8B-B14F-4D97-AF65-F5344CB8AC3E}">
        <p14:creationId xmlns:p14="http://schemas.microsoft.com/office/powerpoint/2010/main" val="2412823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9B6175-CA60-49CA-8B0B-E9873166EC55}"/>
              </a:ext>
            </a:extLst>
          </p:cNvPr>
          <p:cNvSpPr>
            <a:spLocks noGrp="1"/>
          </p:cNvSpPr>
          <p:nvPr>
            <p:ph type="title"/>
          </p:nvPr>
        </p:nvSpPr>
        <p:spPr>
          <a:xfrm>
            <a:off x="461521" y="305644"/>
            <a:ext cx="11268958" cy="805416"/>
          </a:xfrm>
        </p:spPr>
        <p:txBody>
          <a:bodyPr>
            <a:normAutofit/>
          </a:bodyPr>
          <a:lstStyle/>
          <a:p>
            <a:r>
              <a:rPr lang="en-US" sz="4000" b="1" i="1" dirty="0">
                <a:solidFill>
                  <a:srgbClr val="FF0000"/>
                </a:solidFill>
                <a:effectLst/>
                <a:latin typeface="Century" panose="02040604050505020304" pitchFamily="18" charset="0"/>
              </a:rPr>
              <a:t>Transformer for Text Generation(GPT)</a:t>
            </a:r>
            <a:endParaRPr lang="en-US" sz="8000" b="1" i="1" dirty="0">
              <a:solidFill>
                <a:srgbClr val="FF0000"/>
              </a:solidFill>
              <a:effectLst/>
              <a:latin typeface="Century" panose="02040604050505020304" pitchFamily="18" charset="0"/>
            </a:endParaRPr>
          </a:p>
        </p:txBody>
      </p:sp>
      <p:sp>
        <p:nvSpPr>
          <p:cNvPr id="7" name="TextBox 6">
            <a:extLst>
              <a:ext uri="{FF2B5EF4-FFF2-40B4-BE49-F238E27FC236}">
                <a16:creationId xmlns:a16="http://schemas.microsoft.com/office/drawing/2014/main" id="{5856080D-172F-4A06-B1BD-492F0FF69B71}"/>
              </a:ext>
            </a:extLst>
          </p:cNvPr>
          <p:cNvSpPr txBox="1"/>
          <p:nvPr/>
        </p:nvSpPr>
        <p:spPr>
          <a:xfrm>
            <a:off x="557025" y="874455"/>
            <a:ext cx="11077949" cy="3477875"/>
          </a:xfrm>
          <a:prstGeom prst="rect">
            <a:avLst/>
          </a:prstGeom>
          <a:noFill/>
        </p:spPr>
        <p:txBody>
          <a:bodyPr wrap="square">
            <a:spAutoFit/>
          </a:bodyPr>
          <a:lstStyle/>
          <a:p>
            <a:pPr marL="342900" indent="-342900">
              <a:buFont typeface="Wingdings" panose="05000000000000000000" pitchFamily="2" charset="2"/>
              <a:buChar char="q"/>
            </a:pPr>
            <a:r>
              <a:rPr lang="en-US" sz="2000" b="0" i="0" dirty="0" err="1">
                <a:solidFill>
                  <a:srgbClr val="1D2129"/>
                </a:solidFill>
                <a:effectLst/>
                <a:latin typeface="Times New Roman" panose="02020603050405020304" pitchFamily="18" charset="0"/>
                <a:cs typeface="Times New Roman" panose="02020603050405020304" pitchFamily="18" charset="0"/>
              </a:rPr>
              <a:t>OpenAI</a:t>
            </a:r>
            <a:r>
              <a:rPr lang="en-US" sz="2000" b="0" i="0" dirty="0">
                <a:solidFill>
                  <a:srgbClr val="1D2129"/>
                </a:solidFill>
                <a:effectLst/>
                <a:latin typeface="Times New Roman" panose="02020603050405020304" pitchFamily="18" charset="0"/>
                <a:cs typeface="Times New Roman" panose="02020603050405020304" pitchFamily="18" charset="0"/>
              </a:rPr>
              <a:t> have demonstrated how their transformer models </a:t>
            </a:r>
            <a:r>
              <a:rPr lang="en-US" sz="2000" b="1" i="0" u="none" strike="noStrike" dirty="0">
                <a:effectLst/>
                <a:latin typeface="Times New Roman" panose="02020603050405020304" pitchFamily="18" charset="0"/>
                <a:cs typeface="Times New Roman" panose="02020603050405020304" pitchFamily="18" charset="0"/>
              </a:rPr>
              <a:t>GPT-2</a:t>
            </a:r>
            <a:r>
              <a:rPr lang="en-US" sz="2000" b="0" i="0" dirty="0">
                <a:solidFill>
                  <a:srgbClr val="1D2129"/>
                </a:solidFill>
                <a:effectLst/>
                <a:latin typeface="Times New Roman" panose="02020603050405020304" pitchFamily="18" charset="0"/>
                <a:cs typeface="Times New Roman" panose="02020603050405020304" pitchFamily="18" charset="0"/>
              </a:rPr>
              <a:t> and </a:t>
            </a:r>
            <a:r>
              <a:rPr lang="en-US" sz="2000" b="1" i="0" dirty="0">
                <a:solidFill>
                  <a:srgbClr val="1D2129"/>
                </a:solidFill>
                <a:effectLst/>
                <a:latin typeface="Times New Roman" panose="02020603050405020304" pitchFamily="18" charset="0"/>
                <a:cs typeface="Times New Roman" panose="02020603050405020304" pitchFamily="18" charset="0"/>
              </a:rPr>
              <a:t>GPT-3</a:t>
            </a:r>
            <a:r>
              <a:rPr lang="en-US" sz="2000" b="0" i="0" dirty="0">
                <a:solidFill>
                  <a:srgbClr val="1D2129"/>
                </a:solidFill>
                <a:effectLst/>
                <a:latin typeface="Times New Roman" panose="02020603050405020304" pitchFamily="18" charset="0"/>
                <a:cs typeface="Times New Roman" panose="02020603050405020304" pitchFamily="18" charset="0"/>
              </a:rPr>
              <a:t> can generate extremely humanlike texts.</a:t>
            </a:r>
          </a:p>
          <a:p>
            <a:pPr marL="342900" indent="-342900">
              <a:buFont typeface="Wingdings" panose="05000000000000000000" pitchFamily="2" charset="2"/>
              <a:buChar char="q"/>
            </a:pPr>
            <a:endParaRPr lang="en-US" sz="2000" b="0" i="0" dirty="0">
              <a:solidFill>
                <a:srgbClr val="1D2129"/>
              </a:solidFill>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q"/>
            </a:pPr>
            <a:r>
              <a:rPr lang="en-US" sz="2000" b="0" i="0" dirty="0">
                <a:solidFill>
                  <a:srgbClr val="1D2129"/>
                </a:solidFill>
                <a:effectLst/>
                <a:latin typeface="Times New Roman" panose="02020603050405020304" pitchFamily="18" charset="0"/>
                <a:cs typeface="Times New Roman" panose="02020603050405020304" pitchFamily="18" charset="0"/>
              </a:rPr>
              <a:t>In their paper </a:t>
            </a:r>
            <a:r>
              <a:rPr lang="en-US" sz="2000" b="0" i="0" dirty="0">
                <a:effectLst/>
                <a:latin typeface="Times New Roman" panose="02020603050405020304" pitchFamily="18" charset="0"/>
                <a:cs typeface="Times New Roman" panose="02020603050405020304" pitchFamily="18" charset="0"/>
              </a:rPr>
              <a:t>‘‘</a:t>
            </a:r>
            <a:r>
              <a:rPr lang="en-US" sz="2000" b="1" i="1" strike="noStrike" dirty="0">
                <a:effectLst/>
                <a:latin typeface="Times New Roman" panose="02020603050405020304" pitchFamily="18" charset="0"/>
                <a:cs typeface="Times New Roman" panose="02020603050405020304" pitchFamily="18" charset="0"/>
              </a:rPr>
              <a:t>Fine-Tuning Language Models from Human Preferences</a:t>
            </a:r>
            <a:r>
              <a:rPr lang="en-US" sz="2000" b="1" i="0" strike="noStrike" dirty="0">
                <a:effectLst/>
                <a:latin typeface="Times New Roman" panose="02020603050405020304" pitchFamily="18" charset="0"/>
                <a:cs typeface="Times New Roman" panose="02020603050405020304" pitchFamily="18" charset="0"/>
              </a:rPr>
              <a:t>” ,</a:t>
            </a:r>
            <a:r>
              <a:rPr lang="en-US" sz="2000" b="1" i="0" strike="noStrike" dirty="0">
                <a:solidFill>
                  <a:srgbClr val="FF0000"/>
                </a:solidFill>
                <a:effectLst/>
                <a:latin typeface="Times New Roman" panose="02020603050405020304" pitchFamily="18" charset="0"/>
                <a:cs typeface="Times New Roman" panose="02020603050405020304" pitchFamily="18" charset="0"/>
              </a:rPr>
              <a:t>  </a:t>
            </a:r>
            <a:r>
              <a:rPr lang="en-US" sz="2000" b="0" i="0" dirty="0" err="1">
                <a:solidFill>
                  <a:srgbClr val="1D2129"/>
                </a:solidFill>
                <a:effectLst/>
                <a:latin typeface="Times New Roman" panose="02020603050405020304" pitchFamily="18" charset="0"/>
                <a:cs typeface="Times New Roman" panose="02020603050405020304" pitchFamily="18" charset="0"/>
              </a:rPr>
              <a:t>OpenAI</a:t>
            </a:r>
            <a:r>
              <a:rPr lang="en-US" sz="2000" dirty="0">
                <a:solidFill>
                  <a:srgbClr val="1D2129"/>
                </a:solidFill>
                <a:latin typeface="Times New Roman" panose="02020603050405020304" pitchFamily="18" charset="0"/>
                <a:cs typeface="Times New Roman" panose="02020603050405020304" pitchFamily="18" charset="0"/>
              </a:rPr>
              <a:t> introduced </a:t>
            </a:r>
            <a:r>
              <a:rPr lang="en-US" sz="2000" b="0" i="0" u="none" strike="noStrike" dirty="0">
                <a:solidFill>
                  <a:srgbClr val="1D2129"/>
                </a:solidFill>
                <a:effectLst/>
                <a:latin typeface="Times New Roman" panose="02020603050405020304" pitchFamily="18" charset="0"/>
                <a:cs typeface="Times New Roman" panose="02020603050405020304" pitchFamily="18" charset="0"/>
              </a:rPr>
              <a:t>reinforcement learning</a:t>
            </a:r>
            <a:r>
              <a:rPr lang="en-US" sz="2000" b="0" i="0" dirty="0">
                <a:solidFill>
                  <a:srgbClr val="1D2129"/>
                </a:solidFill>
                <a:effectLst/>
                <a:latin typeface="Times New Roman" panose="02020603050405020304" pitchFamily="18" charset="0"/>
                <a:cs typeface="Times New Roman" panose="02020603050405020304" pitchFamily="18" charset="0"/>
              </a:rPr>
              <a:t> instead of </a:t>
            </a:r>
            <a:r>
              <a:rPr lang="en-US" sz="2000" b="0" i="0" u="none" strike="noStrike" dirty="0">
                <a:solidFill>
                  <a:srgbClr val="1D2129"/>
                </a:solidFill>
                <a:effectLst/>
                <a:latin typeface="Times New Roman" panose="02020603050405020304" pitchFamily="18" charset="0"/>
                <a:cs typeface="Times New Roman" panose="02020603050405020304" pitchFamily="18" charset="0"/>
              </a:rPr>
              <a:t>supervised learning</a:t>
            </a:r>
            <a:r>
              <a:rPr lang="en-US" sz="2000" b="0" i="0" dirty="0">
                <a:solidFill>
                  <a:srgbClr val="1D2129"/>
                </a:solidFill>
                <a:effectLst/>
                <a:latin typeface="Times New Roman" panose="02020603050405020304" pitchFamily="18" charset="0"/>
                <a:cs typeface="Times New Roman" panose="02020603050405020304" pitchFamily="18" charset="0"/>
              </a:rPr>
              <a:t> to train a transformer neural network to generate text. In this set-up, the transformer</a:t>
            </a:r>
          </a:p>
          <a:p>
            <a:pPr algn="l"/>
            <a:r>
              <a:rPr lang="en-US" sz="2000" b="0" i="0" dirty="0">
                <a:solidFill>
                  <a:srgbClr val="1D2129"/>
                </a:solidFill>
                <a:effectLst/>
                <a:latin typeface="Times New Roman" panose="02020603050405020304" pitchFamily="18" charset="0"/>
                <a:cs typeface="Times New Roman" panose="02020603050405020304" pitchFamily="18" charset="0"/>
              </a:rPr>
              <a:t>     neural network receives a ‘reward’</a:t>
            </a:r>
          </a:p>
          <a:p>
            <a:pPr algn="l"/>
            <a:r>
              <a:rPr lang="en-US" sz="2000" b="0" i="0" dirty="0">
                <a:solidFill>
                  <a:srgbClr val="1D2129"/>
                </a:solidFill>
                <a:effectLst/>
                <a:latin typeface="Times New Roman" panose="02020603050405020304" pitchFamily="18" charset="0"/>
                <a:cs typeface="Times New Roman" panose="02020603050405020304" pitchFamily="18" charset="0"/>
              </a:rPr>
              <a:t>     if it generates a continuation of the</a:t>
            </a:r>
          </a:p>
          <a:p>
            <a:pPr algn="l"/>
            <a:r>
              <a:rPr lang="en-US" sz="2000" b="0" i="0" dirty="0">
                <a:solidFill>
                  <a:srgbClr val="1D2129"/>
                </a:solidFill>
                <a:effectLst/>
                <a:latin typeface="Times New Roman" panose="02020603050405020304" pitchFamily="18" charset="0"/>
                <a:cs typeface="Times New Roman" panose="02020603050405020304" pitchFamily="18" charset="0"/>
              </a:rPr>
              <a:t>     story which is judged pleasing to </a:t>
            </a:r>
          </a:p>
          <a:p>
            <a:pPr algn="l"/>
            <a:r>
              <a:rPr lang="en-US" sz="2000" dirty="0">
                <a:solidFill>
                  <a:srgbClr val="1D2129"/>
                </a:solidFill>
                <a:latin typeface="Times New Roman" panose="02020603050405020304" pitchFamily="18" charset="0"/>
                <a:cs typeface="Times New Roman" panose="02020603050405020304" pitchFamily="18" charset="0"/>
              </a:rPr>
              <a:t>     </a:t>
            </a:r>
            <a:r>
              <a:rPr lang="en-US" sz="2000" b="0" i="0" dirty="0">
                <a:solidFill>
                  <a:srgbClr val="1D2129"/>
                </a:solidFill>
                <a:effectLst/>
                <a:latin typeface="Times New Roman" panose="02020603050405020304" pitchFamily="18" charset="0"/>
                <a:cs typeface="Times New Roman" panose="02020603050405020304" pitchFamily="18" charset="0"/>
              </a:rPr>
              <a:t>human readers.</a:t>
            </a:r>
          </a:p>
          <a:p>
            <a:endParaRPr lang="en-US" sz="2000" dirty="0">
              <a:latin typeface="Times New Roman" panose="02020603050405020304" pitchFamily="18" charset="0"/>
              <a:cs typeface="Times New Roman" panose="02020603050405020304" pitchFamily="18" charset="0"/>
            </a:endParaRPr>
          </a:p>
        </p:txBody>
      </p:sp>
      <p:pic>
        <p:nvPicPr>
          <p:cNvPr id="3074" name="Picture 2" descr="a) GPT-2 architecture. For more info on individual operations, see... |  Download Scientific Diagram">
            <a:extLst>
              <a:ext uri="{FF2B5EF4-FFF2-40B4-BE49-F238E27FC236}">
                <a16:creationId xmlns:a16="http://schemas.microsoft.com/office/drawing/2014/main" id="{7AA38966-2936-466B-95D8-A62605E71B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3354" y="2678806"/>
            <a:ext cx="7239571" cy="4113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F5CC13-9DED-48D7-A911-E5FD4DA662E1}"/>
              </a:ext>
            </a:extLst>
          </p:cNvPr>
          <p:cNvSpPr txBox="1"/>
          <p:nvPr/>
        </p:nvSpPr>
        <p:spPr>
          <a:xfrm>
            <a:off x="2575776" y="4735696"/>
            <a:ext cx="759854" cy="369332"/>
          </a:xfrm>
          <a:prstGeom prst="rect">
            <a:avLst/>
          </a:prstGeom>
          <a:noFill/>
          <a:ln w="19050">
            <a:solidFill>
              <a:srgbClr val="FF0000"/>
            </a:solidFill>
          </a:ln>
        </p:spPr>
        <p:txBody>
          <a:bodyPr wrap="square" rtlCol="0">
            <a:spAutoFit/>
          </a:bodyPr>
          <a:lstStyle/>
          <a:p>
            <a:r>
              <a:rPr lang="en-US" b="1" dirty="0"/>
              <a:t>GPT-2</a:t>
            </a:r>
          </a:p>
        </p:txBody>
      </p:sp>
      <p:pic>
        <p:nvPicPr>
          <p:cNvPr id="12" name="Picture 11">
            <a:extLst>
              <a:ext uri="{FF2B5EF4-FFF2-40B4-BE49-F238E27FC236}">
                <a16:creationId xmlns:a16="http://schemas.microsoft.com/office/drawing/2014/main" id="{EFA401C0-BEED-4888-90DB-E6D913B4AB4B}"/>
              </a:ext>
            </a:extLst>
          </p:cNvPr>
          <p:cNvPicPr>
            <a:picLocks noChangeAspect="1"/>
          </p:cNvPicPr>
          <p:nvPr/>
        </p:nvPicPr>
        <p:blipFill rotWithShape="1">
          <a:blip r:embed="rId3"/>
          <a:srcRect l="38591" t="10365" r="39841" b="20665"/>
          <a:stretch/>
        </p:blipFill>
        <p:spPr>
          <a:xfrm rot="5400000">
            <a:off x="3844844" y="4185792"/>
            <a:ext cx="379295" cy="1459178"/>
          </a:xfrm>
          <a:prstGeom prst="rect">
            <a:avLst/>
          </a:prstGeom>
        </p:spPr>
      </p:pic>
    </p:spTree>
    <p:extLst>
      <p:ext uri="{BB962C8B-B14F-4D97-AF65-F5344CB8AC3E}">
        <p14:creationId xmlns:p14="http://schemas.microsoft.com/office/powerpoint/2010/main" val="112602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p:cTn id="14"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7">
                                            <p:txEl>
                                              <p:pRg st="2" end="2"/>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p:cTn id="19"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7">
                                            <p:txEl>
                                              <p:pRg st="3" end="3"/>
                                            </p:txEl>
                                          </p:spTgt>
                                        </p:tgtEl>
                                      </p:cBhvr>
                                    </p:animEffect>
                                  </p:childTnLst>
                                </p:cTn>
                              </p:par>
                              <p:par>
                                <p:cTn id="22" presetID="53" presetClass="entr" presetSubtype="16"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 calcmode="lin" valueType="num">
                                      <p:cBhvr>
                                        <p:cTn id="24"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7">
                                            <p:txEl>
                                              <p:pRg st="4" end="4"/>
                                            </p:txEl>
                                          </p:spTgt>
                                        </p:tgtEl>
                                      </p:cBhvr>
                                    </p:animEffect>
                                  </p:childTnLst>
                                </p:cTn>
                              </p:par>
                              <p:par>
                                <p:cTn id="27" presetID="53" presetClass="entr" presetSubtype="16" fill="hold"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 calcmode="lin" valueType="num">
                                      <p:cBhvr>
                                        <p:cTn id="29"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30" dur="500" fill="hold"/>
                                        <p:tgtEl>
                                          <p:spTgt spid="7">
                                            <p:txEl>
                                              <p:pRg st="5" end="5"/>
                                            </p:txEl>
                                          </p:spTgt>
                                        </p:tgtEl>
                                        <p:attrNameLst>
                                          <p:attrName>ppt_h</p:attrName>
                                        </p:attrNameLst>
                                      </p:cBhvr>
                                      <p:tavLst>
                                        <p:tav tm="0">
                                          <p:val>
                                            <p:fltVal val="0"/>
                                          </p:val>
                                        </p:tav>
                                        <p:tav tm="100000">
                                          <p:val>
                                            <p:strVal val="#ppt_h"/>
                                          </p:val>
                                        </p:tav>
                                      </p:tavLst>
                                    </p:anim>
                                    <p:animEffect transition="in" filter="fade">
                                      <p:cBhvr>
                                        <p:cTn id="31" dur="500"/>
                                        <p:tgtEl>
                                          <p:spTgt spid="7">
                                            <p:txEl>
                                              <p:pRg st="5" end="5"/>
                                            </p:txEl>
                                          </p:spTgt>
                                        </p:tgtEl>
                                      </p:cBhvr>
                                    </p:animEffect>
                                  </p:childTnLst>
                                </p:cTn>
                              </p:par>
                              <p:par>
                                <p:cTn id="32" presetID="53" presetClass="entr" presetSubtype="16" fill="hold" nodeType="with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 calcmode="lin" valueType="num">
                                      <p:cBhvr>
                                        <p:cTn id="34" dur="500" fill="hold"/>
                                        <p:tgtEl>
                                          <p:spTgt spid="7">
                                            <p:txEl>
                                              <p:pRg st="6" end="6"/>
                                            </p:txEl>
                                          </p:spTgt>
                                        </p:tgtEl>
                                        <p:attrNameLst>
                                          <p:attrName>ppt_w</p:attrName>
                                        </p:attrNameLst>
                                      </p:cBhvr>
                                      <p:tavLst>
                                        <p:tav tm="0">
                                          <p:val>
                                            <p:fltVal val="0"/>
                                          </p:val>
                                        </p:tav>
                                        <p:tav tm="100000">
                                          <p:val>
                                            <p:strVal val="#ppt_w"/>
                                          </p:val>
                                        </p:tav>
                                      </p:tavLst>
                                    </p:anim>
                                    <p:anim calcmode="lin" valueType="num">
                                      <p:cBhvr>
                                        <p:cTn id="35" dur="500" fill="hold"/>
                                        <p:tgtEl>
                                          <p:spTgt spid="7">
                                            <p:txEl>
                                              <p:pRg st="6" end="6"/>
                                            </p:txEl>
                                          </p:spTgt>
                                        </p:tgtEl>
                                        <p:attrNameLst>
                                          <p:attrName>ppt_h</p:attrName>
                                        </p:attrNameLst>
                                      </p:cBhvr>
                                      <p:tavLst>
                                        <p:tav tm="0">
                                          <p:val>
                                            <p:fltVal val="0"/>
                                          </p:val>
                                        </p:tav>
                                        <p:tav tm="100000">
                                          <p:val>
                                            <p:strVal val="#ppt_h"/>
                                          </p:val>
                                        </p:tav>
                                      </p:tavLst>
                                    </p:anim>
                                    <p:animEffect transition="in" filter="fade">
                                      <p:cBhvr>
                                        <p:cTn id="36" dur="500"/>
                                        <p:tgtEl>
                                          <p:spTgt spid="7">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500" fill="hold"/>
                                        <p:tgtEl>
                                          <p:spTgt spid="12"/>
                                        </p:tgtEl>
                                        <p:attrNameLst>
                                          <p:attrName>ppt_w</p:attrName>
                                        </p:attrNameLst>
                                      </p:cBhvr>
                                      <p:tavLst>
                                        <p:tav tm="0">
                                          <p:val>
                                            <p:fltVal val="0"/>
                                          </p:val>
                                        </p:tav>
                                        <p:tav tm="100000">
                                          <p:val>
                                            <p:strVal val="#ppt_w"/>
                                          </p:val>
                                        </p:tav>
                                      </p:tavLst>
                                    </p:anim>
                                    <p:anim calcmode="lin" valueType="num">
                                      <p:cBhvr>
                                        <p:cTn id="47" dur="500" fill="hold"/>
                                        <p:tgtEl>
                                          <p:spTgt spid="12"/>
                                        </p:tgtEl>
                                        <p:attrNameLst>
                                          <p:attrName>ppt_h</p:attrName>
                                        </p:attrNameLst>
                                      </p:cBhvr>
                                      <p:tavLst>
                                        <p:tav tm="0">
                                          <p:val>
                                            <p:fltVal val="0"/>
                                          </p:val>
                                        </p:tav>
                                        <p:tav tm="100000">
                                          <p:val>
                                            <p:strVal val="#ppt_h"/>
                                          </p:val>
                                        </p:tav>
                                      </p:tavLst>
                                    </p:anim>
                                    <p:animEffect transition="in" filter="fade">
                                      <p:cBhvr>
                                        <p:cTn id="48" dur="500"/>
                                        <p:tgtEl>
                                          <p:spTgt spid="12"/>
                                        </p:tgtEl>
                                      </p:cBhvr>
                                    </p:animEffect>
                                  </p:childTnLst>
                                </p:cTn>
                              </p:par>
                              <p:par>
                                <p:cTn id="49" presetID="53" presetClass="entr" presetSubtype="16" fill="hold" nodeType="withEffect">
                                  <p:stCondLst>
                                    <p:cond delay="0"/>
                                  </p:stCondLst>
                                  <p:childTnLst>
                                    <p:set>
                                      <p:cBhvr>
                                        <p:cTn id="50" dur="1" fill="hold">
                                          <p:stCondLst>
                                            <p:cond delay="0"/>
                                          </p:stCondLst>
                                        </p:cTn>
                                        <p:tgtEl>
                                          <p:spTgt spid="3074"/>
                                        </p:tgtEl>
                                        <p:attrNameLst>
                                          <p:attrName>style.visibility</p:attrName>
                                        </p:attrNameLst>
                                      </p:cBhvr>
                                      <p:to>
                                        <p:strVal val="visible"/>
                                      </p:to>
                                    </p:set>
                                    <p:anim calcmode="lin" valueType="num">
                                      <p:cBhvr>
                                        <p:cTn id="51" dur="500" fill="hold"/>
                                        <p:tgtEl>
                                          <p:spTgt spid="3074"/>
                                        </p:tgtEl>
                                        <p:attrNameLst>
                                          <p:attrName>ppt_w</p:attrName>
                                        </p:attrNameLst>
                                      </p:cBhvr>
                                      <p:tavLst>
                                        <p:tav tm="0">
                                          <p:val>
                                            <p:fltVal val="0"/>
                                          </p:val>
                                        </p:tav>
                                        <p:tav tm="100000">
                                          <p:val>
                                            <p:strVal val="#ppt_w"/>
                                          </p:val>
                                        </p:tav>
                                      </p:tavLst>
                                    </p:anim>
                                    <p:anim calcmode="lin" valueType="num">
                                      <p:cBhvr>
                                        <p:cTn id="52" dur="500" fill="hold"/>
                                        <p:tgtEl>
                                          <p:spTgt spid="3074"/>
                                        </p:tgtEl>
                                        <p:attrNameLst>
                                          <p:attrName>ppt_h</p:attrName>
                                        </p:attrNameLst>
                                      </p:cBhvr>
                                      <p:tavLst>
                                        <p:tav tm="0">
                                          <p:val>
                                            <p:fltVal val="0"/>
                                          </p:val>
                                        </p:tav>
                                        <p:tav tm="100000">
                                          <p:val>
                                            <p:strVal val="#ppt_h"/>
                                          </p:val>
                                        </p:tav>
                                      </p:tavLst>
                                    </p:anim>
                                    <p:animEffect transition="in" filter="fade">
                                      <p:cBhvr>
                                        <p:cTn id="53"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8486B72-D8CA-4A5A-9935-2FCE38EFC88A}"/>
              </a:ext>
            </a:extLst>
          </p:cNvPr>
          <p:cNvSpPr>
            <a:spLocks noGrp="1"/>
          </p:cNvSpPr>
          <p:nvPr>
            <p:ph type="title"/>
          </p:nvPr>
        </p:nvSpPr>
        <p:spPr>
          <a:xfrm>
            <a:off x="461521" y="305644"/>
            <a:ext cx="11268958" cy="805416"/>
          </a:xfrm>
        </p:spPr>
        <p:txBody>
          <a:bodyPr>
            <a:normAutofit/>
          </a:bodyPr>
          <a:lstStyle/>
          <a:p>
            <a:r>
              <a:rPr lang="en-US" sz="4000" b="1" i="1" dirty="0">
                <a:solidFill>
                  <a:srgbClr val="FF0000"/>
                </a:solidFill>
                <a:effectLst/>
                <a:latin typeface="Century" panose="02040604050505020304" pitchFamily="18" charset="0"/>
              </a:rPr>
              <a:t>Text Generation(Markov Transformer)</a:t>
            </a:r>
            <a:endParaRPr lang="en-US" sz="8000" b="1" i="1" dirty="0">
              <a:solidFill>
                <a:srgbClr val="FF0000"/>
              </a:solidFill>
              <a:effectLst/>
              <a:latin typeface="Century" panose="02040604050505020304" pitchFamily="18" charset="0"/>
            </a:endParaRPr>
          </a:p>
        </p:txBody>
      </p:sp>
      <p:sp>
        <p:nvSpPr>
          <p:cNvPr id="6" name="TextBox 5">
            <a:extLst>
              <a:ext uri="{FF2B5EF4-FFF2-40B4-BE49-F238E27FC236}">
                <a16:creationId xmlns:a16="http://schemas.microsoft.com/office/drawing/2014/main" id="{8AF55FFB-8599-4E1D-AFE1-1C2CFEC37F68}"/>
              </a:ext>
            </a:extLst>
          </p:cNvPr>
          <p:cNvSpPr txBox="1"/>
          <p:nvPr/>
        </p:nvSpPr>
        <p:spPr>
          <a:xfrm>
            <a:off x="553791" y="1111060"/>
            <a:ext cx="10200068" cy="163121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Deng and Rush proposed a probabilistic approach of text generation using Markov Transformer in their paper </a:t>
            </a:r>
            <a:r>
              <a:rPr lang="en-US" sz="2000" dirty="0" err="1">
                <a:latin typeface="Times New Roman" panose="02020603050405020304" pitchFamily="18" charset="0"/>
                <a:cs typeface="Times New Roman" panose="02020603050405020304" pitchFamily="18" charset="0"/>
              </a:rPr>
              <a:t>tittled</a:t>
            </a:r>
            <a:r>
              <a:rPr lang="en-US" sz="2000" dirty="0">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Cascaded Text Generation with Markov Transformers</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In this work, they exploit this property by proposing cascaded decoding with a Markov transformer architecture. Their approach centers around a graphical model representation of the output space of text generation.</a:t>
            </a:r>
          </a:p>
        </p:txBody>
      </p:sp>
      <p:pic>
        <p:nvPicPr>
          <p:cNvPr id="8" name="Picture 7">
            <a:extLst>
              <a:ext uri="{FF2B5EF4-FFF2-40B4-BE49-F238E27FC236}">
                <a16:creationId xmlns:a16="http://schemas.microsoft.com/office/drawing/2014/main" id="{68D67BC8-32C6-4CE5-92B8-99E9FA51BAD2}"/>
              </a:ext>
            </a:extLst>
          </p:cNvPr>
          <p:cNvPicPr>
            <a:picLocks noChangeAspect="1"/>
          </p:cNvPicPr>
          <p:nvPr/>
        </p:nvPicPr>
        <p:blipFill>
          <a:blip r:embed="rId2"/>
          <a:stretch>
            <a:fillRect/>
          </a:stretch>
        </p:blipFill>
        <p:spPr>
          <a:xfrm>
            <a:off x="347727" y="3075512"/>
            <a:ext cx="5542209" cy="3386691"/>
          </a:xfrm>
          <a:prstGeom prst="rect">
            <a:avLst/>
          </a:prstGeom>
        </p:spPr>
      </p:pic>
      <p:pic>
        <p:nvPicPr>
          <p:cNvPr id="10" name="Picture 9">
            <a:extLst>
              <a:ext uri="{FF2B5EF4-FFF2-40B4-BE49-F238E27FC236}">
                <a16:creationId xmlns:a16="http://schemas.microsoft.com/office/drawing/2014/main" id="{013CE264-85A5-4DEE-B10B-2F2036D3E9BE}"/>
              </a:ext>
            </a:extLst>
          </p:cNvPr>
          <p:cNvPicPr>
            <a:picLocks noChangeAspect="1"/>
          </p:cNvPicPr>
          <p:nvPr/>
        </p:nvPicPr>
        <p:blipFill>
          <a:blip r:embed="rId3"/>
          <a:stretch>
            <a:fillRect/>
          </a:stretch>
        </p:blipFill>
        <p:spPr>
          <a:xfrm>
            <a:off x="6096000" y="2742276"/>
            <a:ext cx="5894231" cy="3810080"/>
          </a:xfrm>
          <a:prstGeom prst="rect">
            <a:avLst/>
          </a:prstGeom>
        </p:spPr>
      </p:pic>
    </p:spTree>
    <p:extLst>
      <p:ext uri="{BB962C8B-B14F-4D97-AF65-F5344CB8AC3E}">
        <p14:creationId xmlns:p14="http://schemas.microsoft.com/office/powerpoint/2010/main" val="74078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EBDC54-7D8D-42B1-9089-330819E2443E}"/>
              </a:ext>
            </a:extLst>
          </p:cNvPr>
          <p:cNvSpPr>
            <a:spLocks noGrp="1"/>
          </p:cNvSpPr>
          <p:nvPr>
            <p:ph type="sldNum" sz="quarter" idx="12"/>
          </p:nvPr>
        </p:nvSpPr>
        <p:spPr/>
        <p:txBody>
          <a:bodyPr/>
          <a:lstStyle/>
          <a:p>
            <a:fld id="{69E57DC2-970A-4B3E-BB1C-7A09969E49DF}" type="slidenum">
              <a:rPr lang="en-US" smtClean="0"/>
              <a:t>38</a:t>
            </a:fld>
            <a:endParaRPr lang="en-US" dirty="0"/>
          </a:p>
        </p:txBody>
      </p:sp>
      <p:pic>
        <p:nvPicPr>
          <p:cNvPr id="6" name="Picture 5">
            <a:extLst>
              <a:ext uri="{FF2B5EF4-FFF2-40B4-BE49-F238E27FC236}">
                <a16:creationId xmlns:a16="http://schemas.microsoft.com/office/drawing/2014/main" id="{48123D23-6D4D-4BDA-B296-9FA94308455B}"/>
              </a:ext>
            </a:extLst>
          </p:cNvPr>
          <p:cNvPicPr>
            <a:picLocks noChangeAspect="1"/>
          </p:cNvPicPr>
          <p:nvPr/>
        </p:nvPicPr>
        <p:blipFill rotWithShape="1">
          <a:blip r:embed="rId2"/>
          <a:srcRect b="13240"/>
          <a:stretch/>
        </p:blipFill>
        <p:spPr>
          <a:xfrm>
            <a:off x="5600700" y="2624482"/>
            <a:ext cx="761464" cy="660650"/>
          </a:xfrm>
          <a:prstGeom prst="rect">
            <a:avLst/>
          </a:prstGeom>
        </p:spPr>
      </p:pic>
      <p:sp>
        <p:nvSpPr>
          <p:cNvPr id="7" name="TextBox 6">
            <a:extLst>
              <a:ext uri="{FF2B5EF4-FFF2-40B4-BE49-F238E27FC236}">
                <a16:creationId xmlns:a16="http://schemas.microsoft.com/office/drawing/2014/main" id="{D9F6BEB9-60AC-4087-9B2F-9C959B9A2363}"/>
              </a:ext>
            </a:extLst>
          </p:cNvPr>
          <p:cNvSpPr txBox="1"/>
          <p:nvPr/>
        </p:nvSpPr>
        <p:spPr>
          <a:xfrm>
            <a:off x="3485210" y="3429000"/>
            <a:ext cx="5067032" cy="369332"/>
          </a:xfrm>
          <a:prstGeom prst="rect">
            <a:avLst/>
          </a:prstGeom>
          <a:noFill/>
        </p:spPr>
        <p:txBody>
          <a:bodyPr wrap="square" rtlCol="0">
            <a:spAutoFit/>
          </a:bodyPr>
          <a:lstStyle/>
          <a:p>
            <a:pPr algn="ctr"/>
            <a:r>
              <a:rPr lang="en-US" b="1" dirty="0"/>
              <a:t>Thank You for your patience</a:t>
            </a:r>
          </a:p>
        </p:txBody>
      </p:sp>
    </p:spTree>
    <p:extLst>
      <p:ext uri="{BB962C8B-B14F-4D97-AF65-F5344CB8AC3E}">
        <p14:creationId xmlns:p14="http://schemas.microsoft.com/office/powerpoint/2010/main" val="598217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A23BDD0-BF00-40E1-86EE-735F2AAD8857}"/>
              </a:ext>
            </a:extLst>
          </p:cNvPr>
          <p:cNvSpPr>
            <a:spLocks noGrp="1"/>
          </p:cNvSpPr>
          <p:nvPr>
            <p:ph type="title"/>
          </p:nvPr>
        </p:nvSpPr>
        <p:spPr>
          <a:xfrm>
            <a:off x="831602" y="345567"/>
            <a:ext cx="9601200" cy="743755"/>
          </a:xfrm>
        </p:spPr>
        <p:txBody>
          <a:bodyPr>
            <a:normAutofit fontScale="90000"/>
          </a:bodyPr>
          <a:lstStyle/>
          <a:p>
            <a:r>
              <a:rPr lang="en-US" b="1" i="1" dirty="0">
                <a:solidFill>
                  <a:srgbClr val="FF0000"/>
                </a:solidFill>
                <a:effectLst/>
                <a:latin typeface="Century" panose="02040604050505020304" pitchFamily="18" charset="0"/>
              </a:rPr>
              <a:t>Continue</a:t>
            </a:r>
            <a:br>
              <a:rPr lang="en-US" b="1" i="0" dirty="0">
                <a:solidFill>
                  <a:srgbClr val="222222"/>
                </a:solidFill>
                <a:effectLst/>
                <a:latin typeface="Helvetica Neue"/>
              </a:rPr>
            </a:br>
            <a:endParaRPr lang="en-US" dirty="0"/>
          </a:p>
        </p:txBody>
      </p:sp>
      <p:sp>
        <p:nvSpPr>
          <p:cNvPr id="7" name="TextBox 6">
            <a:extLst>
              <a:ext uri="{FF2B5EF4-FFF2-40B4-BE49-F238E27FC236}">
                <a16:creationId xmlns:a16="http://schemas.microsoft.com/office/drawing/2014/main" id="{6E6C8179-898B-4249-BD42-BA3ABC7F8F0E}"/>
              </a:ext>
            </a:extLst>
          </p:cNvPr>
          <p:cNvSpPr txBox="1"/>
          <p:nvPr/>
        </p:nvSpPr>
        <p:spPr>
          <a:xfrm>
            <a:off x="927137" y="1089322"/>
            <a:ext cx="10243457" cy="2831544"/>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Transformer neural network is architecture based on a self-attention mechanism that is mainly designed for language understanding.</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During the time of encoding, attention mechanism decides how important other tokens in an </a:t>
            </a:r>
            <a:r>
              <a:rPr lang="en-US" sz="2000" dirty="0" err="1">
                <a:latin typeface="Times New Roman" panose="02020603050405020304" pitchFamily="18" charset="0"/>
                <a:cs typeface="Times New Roman" panose="02020603050405020304" pitchFamily="18" charset="0"/>
              </a:rPr>
              <a:t>inpiut</a:t>
            </a:r>
            <a:r>
              <a:rPr lang="en-US" sz="2000" dirty="0">
                <a:latin typeface="Times New Roman" panose="02020603050405020304" pitchFamily="18" charset="0"/>
                <a:cs typeface="Times New Roman" panose="02020603050405020304" pitchFamily="18" charset="0"/>
              </a:rPr>
              <a:t> are .</a:t>
            </a:r>
          </a:p>
          <a:p>
            <a:endParaRPr lang="en-US" sz="2000" dirty="0">
              <a:latin typeface="Times New Roman" panose="02020603050405020304" pitchFamily="18" charset="0"/>
              <a:cs typeface="Times New Roman" panose="02020603050405020304" pitchFamily="18" charset="0"/>
            </a:endParaRPr>
          </a:p>
          <a:p>
            <a:r>
              <a:rPr lang="en-US" sz="2000" dirty="0"/>
              <a:t>Besides, it allows the transformer to focus on certain words on both the left and right of the current word to decide how to translate it.</a:t>
            </a:r>
            <a:endParaRPr lang="en-US" sz="2000" dirty="0">
              <a:latin typeface="Times New Roman" panose="02020603050405020304" pitchFamily="18" charset="0"/>
              <a:cs typeface="Times New Roman" panose="02020603050405020304" pitchFamily="18" charset="0"/>
            </a:endParaRPr>
          </a:p>
          <a:p>
            <a:endParaRPr lang="en-US" dirty="0"/>
          </a:p>
        </p:txBody>
      </p:sp>
      <p:pic>
        <p:nvPicPr>
          <p:cNvPr id="9" name="Picture 8">
            <a:extLst>
              <a:ext uri="{FF2B5EF4-FFF2-40B4-BE49-F238E27FC236}">
                <a16:creationId xmlns:a16="http://schemas.microsoft.com/office/drawing/2014/main" id="{B7F31EAC-BFEC-478D-966B-225C15F9288E}"/>
              </a:ext>
            </a:extLst>
          </p:cNvPr>
          <p:cNvPicPr>
            <a:picLocks noChangeAspect="1"/>
          </p:cNvPicPr>
          <p:nvPr/>
        </p:nvPicPr>
        <p:blipFill rotWithShape="1">
          <a:blip r:embed="rId2"/>
          <a:srcRect l="921" t="5837" r="2189" b="4209"/>
          <a:stretch/>
        </p:blipFill>
        <p:spPr>
          <a:xfrm>
            <a:off x="2193372" y="3603009"/>
            <a:ext cx="7710985" cy="3029803"/>
          </a:xfrm>
          <a:prstGeom prst="rect">
            <a:avLst/>
          </a:prstGeom>
        </p:spPr>
      </p:pic>
      <p:sp>
        <p:nvSpPr>
          <p:cNvPr id="2" name="Slide Number Placeholder 1">
            <a:extLst>
              <a:ext uri="{FF2B5EF4-FFF2-40B4-BE49-F238E27FC236}">
                <a16:creationId xmlns:a16="http://schemas.microsoft.com/office/drawing/2014/main" id="{9C469992-04FD-4A8A-A8C1-980D75C8C12F}"/>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398354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 calcmode="lin" valueType="num">
                                      <p:cBhvr>
                                        <p:cTn id="7"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8"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9"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7799B0C-9DE3-458B-823B-835E694C899E}"/>
              </a:ext>
            </a:extLst>
          </p:cNvPr>
          <p:cNvSpPr>
            <a:spLocks noGrp="1"/>
          </p:cNvSpPr>
          <p:nvPr>
            <p:ph type="title"/>
          </p:nvPr>
        </p:nvSpPr>
        <p:spPr>
          <a:xfrm>
            <a:off x="1090682" y="345567"/>
            <a:ext cx="9601200" cy="743755"/>
          </a:xfrm>
        </p:spPr>
        <p:txBody>
          <a:bodyPr>
            <a:normAutofit fontScale="90000"/>
          </a:bodyPr>
          <a:lstStyle/>
          <a:p>
            <a:r>
              <a:rPr lang="en-US" b="1" i="1" dirty="0">
                <a:solidFill>
                  <a:srgbClr val="FF0000"/>
                </a:solidFill>
                <a:latin typeface="Century" panose="02040604050505020304" pitchFamily="18" charset="0"/>
              </a:rPr>
              <a:t>Architecture </a:t>
            </a:r>
            <a:br>
              <a:rPr lang="en-US" b="1" i="0" dirty="0">
                <a:solidFill>
                  <a:srgbClr val="222222"/>
                </a:solidFill>
                <a:effectLst/>
                <a:latin typeface="Helvetica Neue"/>
              </a:rPr>
            </a:br>
            <a:endParaRPr lang="en-US" dirty="0"/>
          </a:p>
        </p:txBody>
      </p:sp>
      <p:pic>
        <p:nvPicPr>
          <p:cNvPr id="8" name="Picture 7">
            <a:extLst>
              <a:ext uri="{FF2B5EF4-FFF2-40B4-BE49-F238E27FC236}">
                <a16:creationId xmlns:a16="http://schemas.microsoft.com/office/drawing/2014/main" id="{DCF79523-E602-4FF3-B6B6-7CEC235ADA86}"/>
              </a:ext>
            </a:extLst>
          </p:cNvPr>
          <p:cNvPicPr>
            <a:picLocks noChangeAspect="1"/>
          </p:cNvPicPr>
          <p:nvPr/>
        </p:nvPicPr>
        <p:blipFill>
          <a:blip r:embed="rId2"/>
          <a:stretch>
            <a:fillRect/>
          </a:stretch>
        </p:blipFill>
        <p:spPr>
          <a:xfrm>
            <a:off x="6550020" y="381703"/>
            <a:ext cx="5359471" cy="5889009"/>
          </a:xfrm>
          <a:prstGeom prst="rect">
            <a:avLst/>
          </a:prstGeom>
        </p:spPr>
      </p:pic>
      <p:sp>
        <p:nvSpPr>
          <p:cNvPr id="13" name="TextBox 12">
            <a:extLst>
              <a:ext uri="{FF2B5EF4-FFF2-40B4-BE49-F238E27FC236}">
                <a16:creationId xmlns:a16="http://schemas.microsoft.com/office/drawing/2014/main" id="{C1DCEB7D-0414-49DB-8731-0CA6FCE706A9}"/>
              </a:ext>
            </a:extLst>
          </p:cNvPr>
          <p:cNvSpPr txBox="1"/>
          <p:nvPr/>
        </p:nvSpPr>
        <p:spPr>
          <a:xfrm>
            <a:off x="6863719" y="2187433"/>
            <a:ext cx="1226926" cy="338554"/>
          </a:xfrm>
          <a:prstGeom prst="rect">
            <a:avLst/>
          </a:prstGeom>
          <a:noFill/>
        </p:spPr>
        <p:txBody>
          <a:bodyPr wrap="square" rtlCol="0">
            <a:spAutoFit/>
          </a:bodyPr>
          <a:lstStyle/>
          <a:p>
            <a:pPr algn="ctr"/>
            <a:r>
              <a:rPr lang="en-US" sz="1600" b="1" dirty="0"/>
              <a:t>ENCODERS</a:t>
            </a:r>
          </a:p>
        </p:txBody>
      </p:sp>
      <p:sp>
        <p:nvSpPr>
          <p:cNvPr id="14" name="TextBox 13">
            <a:extLst>
              <a:ext uri="{FF2B5EF4-FFF2-40B4-BE49-F238E27FC236}">
                <a16:creationId xmlns:a16="http://schemas.microsoft.com/office/drawing/2014/main" id="{B43923E0-07F3-4211-8321-1D2378ADAB41}"/>
              </a:ext>
            </a:extLst>
          </p:cNvPr>
          <p:cNvSpPr txBox="1"/>
          <p:nvPr/>
        </p:nvSpPr>
        <p:spPr>
          <a:xfrm rot="5400000">
            <a:off x="10989591" y="2763460"/>
            <a:ext cx="1226926" cy="338554"/>
          </a:xfrm>
          <a:prstGeom prst="rect">
            <a:avLst/>
          </a:prstGeom>
          <a:noFill/>
        </p:spPr>
        <p:txBody>
          <a:bodyPr wrap="square" rtlCol="0">
            <a:spAutoFit/>
          </a:bodyPr>
          <a:lstStyle/>
          <a:p>
            <a:pPr algn="ctr"/>
            <a:r>
              <a:rPr lang="en-US" sz="1600" b="1" dirty="0"/>
              <a:t>DECODERS</a:t>
            </a:r>
          </a:p>
        </p:txBody>
      </p:sp>
      <p:sp>
        <p:nvSpPr>
          <p:cNvPr id="15" name="TextBox 14">
            <a:extLst>
              <a:ext uri="{FF2B5EF4-FFF2-40B4-BE49-F238E27FC236}">
                <a16:creationId xmlns:a16="http://schemas.microsoft.com/office/drawing/2014/main" id="{E63EF71C-19E8-480F-AA2F-BCBB242DC22E}"/>
              </a:ext>
            </a:extLst>
          </p:cNvPr>
          <p:cNvSpPr txBox="1"/>
          <p:nvPr/>
        </p:nvSpPr>
        <p:spPr>
          <a:xfrm>
            <a:off x="130751" y="2651891"/>
            <a:ext cx="6419269" cy="1938992"/>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The core architecture consists of a stack of encoders fully connected to a stack of decoders. Each encoder consists of two blocks: a self-attention component, and a feed forward network. Each decoder consists of three blocks: a self-attention component, an encoder-decoder attention component, and a feed forward component.</a:t>
            </a:r>
          </a:p>
        </p:txBody>
      </p:sp>
      <p:sp>
        <p:nvSpPr>
          <p:cNvPr id="2" name="Slide Number Placeholder 1">
            <a:extLst>
              <a:ext uri="{FF2B5EF4-FFF2-40B4-BE49-F238E27FC236}">
                <a16:creationId xmlns:a16="http://schemas.microsoft.com/office/drawing/2014/main" id="{B28B3DA0-54A9-463D-B7AF-68273CA515ED}"/>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3340415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A6BD19-E52A-480B-BA1A-7CE6EE09DFE1}"/>
              </a:ext>
            </a:extLst>
          </p:cNvPr>
          <p:cNvSpPr>
            <a:spLocks noGrp="1"/>
          </p:cNvSpPr>
          <p:nvPr>
            <p:ph type="title"/>
          </p:nvPr>
        </p:nvSpPr>
        <p:spPr>
          <a:xfrm>
            <a:off x="1090682" y="345567"/>
            <a:ext cx="9601200" cy="743755"/>
          </a:xfrm>
        </p:spPr>
        <p:txBody>
          <a:bodyPr>
            <a:normAutofit fontScale="90000"/>
          </a:bodyPr>
          <a:lstStyle/>
          <a:p>
            <a:r>
              <a:rPr lang="en-US" b="1" i="1" dirty="0">
                <a:solidFill>
                  <a:srgbClr val="FF0000"/>
                </a:solidFill>
                <a:latin typeface="Century" panose="02040604050505020304" pitchFamily="18" charset="0"/>
              </a:rPr>
              <a:t>Architecture </a:t>
            </a:r>
            <a:br>
              <a:rPr lang="en-US" b="1" i="0" dirty="0">
                <a:solidFill>
                  <a:srgbClr val="222222"/>
                </a:solidFill>
                <a:effectLst/>
                <a:latin typeface="Helvetica Neue"/>
              </a:rPr>
            </a:br>
            <a:endParaRPr lang="en-US" dirty="0"/>
          </a:p>
        </p:txBody>
      </p:sp>
      <p:pic>
        <p:nvPicPr>
          <p:cNvPr id="5" name="Content Placeholder 4">
            <a:extLst>
              <a:ext uri="{FF2B5EF4-FFF2-40B4-BE49-F238E27FC236}">
                <a16:creationId xmlns:a16="http://schemas.microsoft.com/office/drawing/2014/main" id="{00957D78-B357-4959-AC0B-D4F0B70B50E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4899"/>
          <a:stretch/>
        </p:blipFill>
        <p:spPr>
          <a:xfrm>
            <a:off x="7973957" y="717444"/>
            <a:ext cx="3776083" cy="2657475"/>
          </a:xfrm>
        </p:spPr>
      </p:pic>
      <p:sp>
        <p:nvSpPr>
          <p:cNvPr id="7" name="TextBox 6">
            <a:extLst>
              <a:ext uri="{FF2B5EF4-FFF2-40B4-BE49-F238E27FC236}">
                <a16:creationId xmlns:a16="http://schemas.microsoft.com/office/drawing/2014/main" id="{46462729-E634-4BB4-8F20-6A1D9F7D697C}"/>
              </a:ext>
            </a:extLst>
          </p:cNvPr>
          <p:cNvSpPr txBox="1"/>
          <p:nvPr/>
        </p:nvSpPr>
        <p:spPr>
          <a:xfrm>
            <a:off x="853440" y="2013228"/>
            <a:ext cx="6507480" cy="2831544"/>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Encoder stack contains six encoder layers on top of each other.</a:t>
            </a:r>
          </a:p>
          <a:p>
            <a:endParaRPr lang="en-US" sz="2000" dirty="0">
              <a:latin typeface="Times New Roman" panose="02020603050405020304" pitchFamily="18" charset="0"/>
              <a:cs typeface="Times New Roman" panose="02020603050405020304" pitchFamily="18" charset="0"/>
            </a:endParaRPr>
          </a:p>
          <a:p>
            <a:r>
              <a:rPr lang="en-US" sz="2000" b="0" i="0" dirty="0">
                <a:solidFill>
                  <a:srgbClr val="222222"/>
                </a:solidFill>
                <a:effectLst/>
                <a:latin typeface="Times New Roman" panose="02020603050405020304" pitchFamily="18" charset="0"/>
                <a:cs typeface="Times New Roman" panose="02020603050405020304" pitchFamily="18" charset="0"/>
              </a:rPr>
              <a:t>The encoders are all identical in structure (yet they do not share weights). Each one is broken down into two sub-layers:</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A multi-head self-attention Layer, and</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A position-wise fully connected feed-forward network</a:t>
            </a:r>
            <a:endParaRPr lang="en-US" sz="2000" dirty="0">
              <a:latin typeface="Times New Roman" panose="02020603050405020304" pitchFamily="18" charset="0"/>
              <a:cs typeface="Times New Roman" panose="02020603050405020304" pitchFamily="18" charset="0"/>
            </a:endParaRPr>
          </a:p>
          <a:p>
            <a:endParaRPr lang="en-US" dirty="0">
              <a:solidFill>
                <a:srgbClr val="222222"/>
              </a:solidFill>
              <a:latin typeface="Helvetica" panose="020B0604020202020204" pitchFamily="34" charset="0"/>
            </a:endParaRPr>
          </a:p>
        </p:txBody>
      </p:sp>
      <p:sp>
        <p:nvSpPr>
          <p:cNvPr id="2" name="Slide Number Placeholder 1">
            <a:extLst>
              <a:ext uri="{FF2B5EF4-FFF2-40B4-BE49-F238E27FC236}">
                <a16:creationId xmlns:a16="http://schemas.microsoft.com/office/drawing/2014/main" id="{94B44508-0314-4D64-87A6-E0F7C6076DC1}"/>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238125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 calcmode="lin" valueType="num">
                                      <p:cBhvr>
                                        <p:cTn id="7"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8"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9" dur="500"/>
                                        <p:tgtEl>
                                          <p:spTgt spid="7">
                                            <p:txEl>
                                              <p:pRg st="4" end="4"/>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xEl>
                                              <p:pRg st="5" end="5"/>
                                            </p:txEl>
                                          </p:spTgt>
                                        </p:tgtEl>
                                        <p:attrNameLst>
                                          <p:attrName>style.visibility</p:attrName>
                                        </p:attrNameLst>
                                      </p:cBhvr>
                                      <p:to>
                                        <p:strVal val="visible"/>
                                      </p:to>
                                    </p:set>
                                    <p:anim calcmode="lin" valueType="num">
                                      <p:cBhvr>
                                        <p:cTn id="14"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15" dur="500" fill="hold"/>
                                        <p:tgtEl>
                                          <p:spTgt spid="7">
                                            <p:txEl>
                                              <p:pRg st="5" end="5"/>
                                            </p:txEl>
                                          </p:spTgt>
                                        </p:tgtEl>
                                        <p:attrNameLst>
                                          <p:attrName>ppt_h</p:attrName>
                                        </p:attrNameLst>
                                      </p:cBhvr>
                                      <p:tavLst>
                                        <p:tav tm="0">
                                          <p:val>
                                            <p:fltVal val="0"/>
                                          </p:val>
                                        </p:tav>
                                        <p:tav tm="100000">
                                          <p:val>
                                            <p:strVal val="#ppt_h"/>
                                          </p:val>
                                        </p:tav>
                                      </p:tavLst>
                                    </p:anim>
                                    <p:animEffect transition="in" filter="fade">
                                      <p:cBhvr>
                                        <p:cTn id="16" dur="500"/>
                                        <p:tgtEl>
                                          <p:spTgt spid="7">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BE4216-C64C-4BAF-B2EF-DF9AC9C27A30}"/>
              </a:ext>
            </a:extLst>
          </p:cNvPr>
          <p:cNvSpPr>
            <a:spLocks noGrp="1"/>
          </p:cNvSpPr>
          <p:nvPr>
            <p:ph type="title"/>
          </p:nvPr>
        </p:nvSpPr>
        <p:spPr>
          <a:xfrm>
            <a:off x="1090682" y="345567"/>
            <a:ext cx="9601200" cy="743755"/>
          </a:xfrm>
        </p:spPr>
        <p:txBody>
          <a:bodyPr>
            <a:normAutofit fontScale="90000"/>
          </a:bodyPr>
          <a:lstStyle/>
          <a:p>
            <a:r>
              <a:rPr lang="en-US" b="1" i="1" dirty="0">
                <a:solidFill>
                  <a:srgbClr val="FF0000"/>
                </a:solidFill>
                <a:latin typeface="Century" panose="02040604050505020304" pitchFamily="18" charset="0"/>
              </a:rPr>
              <a:t>Architecture </a:t>
            </a:r>
            <a:br>
              <a:rPr lang="en-US" b="1" i="0" dirty="0">
                <a:solidFill>
                  <a:srgbClr val="222222"/>
                </a:solidFill>
                <a:effectLst/>
                <a:latin typeface="Helvetica Neue"/>
              </a:rPr>
            </a:br>
            <a:endParaRPr lang="en-US" dirty="0"/>
          </a:p>
        </p:txBody>
      </p:sp>
      <p:pic>
        <p:nvPicPr>
          <p:cNvPr id="8" name="Picture 7">
            <a:extLst>
              <a:ext uri="{FF2B5EF4-FFF2-40B4-BE49-F238E27FC236}">
                <a16:creationId xmlns:a16="http://schemas.microsoft.com/office/drawing/2014/main" id="{13D3BAB3-64D0-448C-BB05-EED0EACDA8B8}"/>
              </a:ext>
            </a:extLst>
          </p:cNvPr>
          <p:cNvPicPr>
            <a:picLocks noChangeAspect="1"/>
          </p:cNvPicPr>
          <p:nvPr/>
        </p:nvPicPr>
        <p:blipFill>
          <a:blip r:embed="rId2"/>
          <a:stretch>
            <a:fillRect/>
          </a:stretch>
        </p:blipFill>
        <p:spPr>
          <a:xfrm>
            <a:off x="6952297" y="1038225"/>
            <a:ext cx="4962525" cy="4781550"/>
          </a:xfrm>
          <a:prstGeom prst="rect">
            <a:avLst/>
          </a:prstGeom>
        </p:spPr>
      </p:pic>
      <p:sp>
        <p:nvSpPr>
          <p:cNvPr id="11" name="TextBox 10">
            <a:extLst>
              <a:ext uri="{FF2B5EF4-FFF2-40B4-BE49-F238E27FC236}">
                <a16:creationId xmlns:a16="http://schemas.microsoft.com/office/drawing/2014/main" id="{B6592F56-EE18-4281-BFA6-77564FB0F206}"/>
              </a:ext>
            </a:extLst>
          </p:cNvPr>
          <p:cNvSpPr txBox="1"/>
          <p:nvPr/>
        </p:nvSpPr>
        <p:spPr>
          <a:xfrm>
            <a:off x="516290" y="1763435"/>
            <a:ext cx="6096000" cy="2246769"/>
          </a:xfrm>
          <a:prstGeom prst="rect">
            <a:avLst/>
          </a:prstGeom>
          <a:noFill/>
        </p:spPr>
        <p:txBody>
          <a:bodyPr wrap="square">
            <a:spAutoFit/>
          </a:bodyPr>
          <a:lstStyle/>
          <a:p>
            <a:r>
              <a:rPr lang="en-US" sz="2000" b="0" i="0" dirty="0">
                <a:effectLst/>
                <a:latin typeface="Times New Roman" panose="02020603050405020304" pitchFamily="18" charset="0"/>
                <a:cs typeface="Times New Roman" panose="02020603050405020304" pitchFamily="18" charset="0"/>
              </a:rPr>
              <a:t>The self-attention mechanism takes in a set of input encodings from the previous encoder and weighs their relevance to each other to generate a set of output encodings. The feed-forward neural network then further processes each output encoding individually. These output encodings are finally passed to the next encoder as its input, as well as the decoders.</a:t>
            </a:r>
            <a:endParaRPr lang="en-US" sz="20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5DFDAB0B-A1D1-416E-AEDF-75AE2E475A0A}"/>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192928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CD26F639-8AA8-4DAB-9D1D-0BB1F21785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02221" y="668649"/>
            <a:ext cx="5081353" cy="6189351"/>
          </a:xfrm>
        </p:spPr>
      </p:pic>
      <p:sp>
        <p:nvSpPr>
          <p:cNvPr id="5" name="Title 1">
            <a:extLst>
              <a:ext uri="{FF2B5EF4-FFF2-40B4-BE49-F238E27FC236}">
                <a16:creationId xmlns:a16="http://schemas.microsoft.com/office/drawing/2014/main" id="{F3E59448-7AFA-42CA-B967-BD0E8CC6DBA4}"/>
              </a:ext>
            </a:extLst>
          </p:cNvPr>
          <p:cNvSpPr>
            <a:spLocks noGrp="1"/>
          </p:cNvSpPr>
          <p:nvPr>
            <p:ph type="title"/>
          </p:nvPr>
        </p:nvSpPr>
        <p:spPr>
          <a:xfrm>
            <a:off x="1090682" y="345567"/>
            <a:ext cx="9601200" cy="743755"/>
          </a:xfrm>
        </p:spPr>
        <p:txBody>
          <a:bodyPr>
            <a:normAutofit fontScale="90000"/>
          </a:bodyPr>
          <a:lstStyle/>
          <a:p>
            <a:r>
              <a:rPr lang="en-US" b="1" i="1" dirty="0">
                <a:solidFill>
                  <a:srgbClr val="FF0000"/>
                </a:solidFill>
                <a:latin typeface="Century" panose="02040604050505020304" pitchFamily="18" charset="0"/>
              </a:rPr>
              <a:t>Architecture </a:t>
            </a:r>
            <a:br>
              <a:rPr lang="en-US" b="1" i="0" dirty="0">
                <a:solidFill>
                  <a:srgbClr val="222222"/>
                </a:solidFill>
                <a:effectLst/>
                <a:latin typeface="Helvetica Neue"/>
              </a:rPr>
            </a:br>
            <a:endParaRPr lang="en-US" dirty="0"/>
          </a:p>
        </p:txBody>
      </p:sp>
      <p:sp>
        <p:nvSpPr>
          <p:cNvPr id="6" name="Rectangle 5">
            <a:extLst>
              <a:ext uri="{FF2B5EF4-FFF2-40B4-BE49-F238E27FC236}">
                <a16:creationId xmlns:a16="http://schemas.microsoft.com/office/drawing/2014/main" id="{11BEA414-409C-4AA7-8E83-DC0952EC3F31}"/>
              </a:ext>
            </a:extLst>
          </p:cNvPr>
          <p:cNvSpPr/>
          <p:nvPr/>
        </p:nvSpPr>
        <p:spPr>
          <a:xfrm>
            <a:off x="608101" y="2132108"/>
            <a:ext cx="5487899" cy="1631216"/>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Since the encoder layers are stacked on top of each other, the output needs to be of the same dimensions as the input so it can flow easily into the next encoder. </a:t>
            </a:r>
          </a:p>
          <a:p>
            <a:r>
              <a:rPr lang="en-US" sz="2000" dirty="0">
                <a:latin typeface="Times New Roman" panose="02020603050405020304" pitchFamily="18" charset="0"/>
                <a:cs typeface="Times New Roman" panose="02020603050405020304" pitchFamily="18" charset="0"/>
              </a:rPr>
              <a:t>Therefore, the output is also of the shape, </a:t>
            </a:r>
            <a:r>
              <a:rPr lang="en-US" sz="2000" dirty="0" err="1">
                <a:latin typeface="Times New Roman" panose="02020603050405020304" pitchFamily="18" charset="0"/>
                <a:cs typeface="Times New Roman" panose="02020603050405020304" pitchFamily="18" charset="0"/>
              </a:rPr>
              <a:t>SxD</a:t>
            </a:r>
            <a:r>
              <a:rPr lang="en-US" sz="2000" dirty="0">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E8FE5209-A350-4E6F-B51D-AD369C2E8A7F}"/>
              </a:ext>
            </a:extLst>
          </p:cNvPr>
          <p:cNvSpPr>
            <a:spLocks noGrp="1"/>
          </p:cNvSpPr>
          <p:nvPr>
            <p:ph type="sldNum" sz="quarter" idx="12"/>
          </p:nvPr>
        </p:nvSpPr>
        <p:spPr/>
        <p:txBody>
          <a:bodyPr/>
          <a:lstStyle/>
          <a:p>
            <a:fld id="{69E57DC2-970A-4B3E-BB1C-7A09969E49DF}" type="slidenum">
              <a:rPr lang="en-US" smtClean="0"/>
              <a:t>8</a:t>
            </a:fld>
            <a:endParaRPr lang="en-US" dirty="0"/>
          </a:p>
        </p:txBody>
      </p:sp>
    </p:spTree>
    <p:extLst>
      <p:ext uri="{BB962C8B-B14F-4D97-AF65-F5344CB8AC3E}">
        <p14:creationId xmlns:p14="http://schemas.microsoft.com/office/powerpoint/2010/main" val="295485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4A8B09-78D0-49F8-B498-FD34F532BE61}"/>
              </a:ext>
            </a:extLst>
          </p:cNvPr>
          <p:cNvSpPr>
            <a:spLocks noGrp="1"/>
          </p:cNvSpPr>
          <p:nvPr>
            <p:ph type="title"/>
          </p:nvPr>
        </p:nvSpPr>
        <p:spPr>
          <a:xfrm>
            <a:off x="1090682" y="345567"/>
            <a:ext cx="9601200" cy="743755"/>
          </a:xfrm>
        </p:spPr>
        <p:txBody>
          <a:bodyPr>
            <a:normAutofit fontScale="90000"/>
          </a:bodyPr>
          <a:lstStyle/>
          <a:p>
            <a:r>
              <a:rPr lang="en-US" b="1" i="1" dirty="0">
                <a:solidFill>
                  <a:srgbClr val="FF0000"/>
                </a:solidFill>
                <a:latin typeface="Century" panose="02040604050505020304" pitchFamily="18" charset="0"/>
              </a:rPr>
              <a:t>Architecture </a:t>
            </a:r>
            <a:br>
              <a:rPr lang="en-US" b="1" i="0" dirty="0">
                <a:solidFill>
                  <a:srgbClr val="222222"/>
                </a:solidFill>
                <a:effectLst/>
                <a:latin typeface="Helvetica Neue"/>
              </a:rPr>
            </a:br>
            <a:endParaRPr lang="en-US" dirty="0"/>
          </a:p>
        </p:txBody>
      </p:sp>
      <p:sp>
        <p:nvSpPr>
          <p:cNvPr id="6" name="TextBox 5">
            <a:extLst>
              <a:ext uri="{FF2B5EF4-FFF2-40B4-BE49-F238E27FC236}">
                <a16:creationId xmlns:a16="http://schemas.microsoft.com/office/drawing/2014/main" id="{67EF207F-B7F1-4F13-AC51-FE8BB2B264B9}"/>
              </a:ext>
            </a:extLst>
          </p:cNvPr>
          <p:cNvSpPr txBox="1"/>
          <p:nvPr/>
        </p:nvSpPr>
        <p:spPr>
          <a:xfrm>
            <a:off x="1090682" y="1209378"/>
            <a:ext cx="10628878" cy="2246769"/>
          </a:xfrm>
          <a:prstGeom prst="rect">
            <a:avLst/>
          </a:prstGeom>
          <a:noFill/>
        </p:spPr>
        <p:txBody>
          <a:bodyPr wrap="square">
            <a:spAutoFit/>
          </a:bodyPr>
          <a:lstStyle/>
          <a:p>
            <a:r>
              <a:rPr lang="en-US" sz="2000" b="0" i="0" dirty="0">
                <a:solidFill>
                  <a:srgbClr val="202122"/>
                </a:solidFill>
                <a:effectLst/>
                <a:latin typeface="Times New Roman" panose="02020603050405020304" pitchFamily="18" charset="0"/>
                <a:cs typeface="Times New Roman" panose="02020603050405020304" pitchFamily="18" charset="0"/>
              </a:rPr>
              <a:t>Each decoder consists of three major components: </a:t>
            </a:r>
          </a:p>
          <a:p>
            <a:pPr marL="342900" indent="-342900">
              <a:buFont typeface="Wingdings" panose="05000000000000000000" pitchFamily="2" charset="2"/>
              <a:buChar char="q"/>
            </a:pPr>
            <a:r>
              <a:rPr lang="en-US" sz="2000" b="1" dirty="0">
                <a:solidFill>
                  <a:srgbClr val="202122"/>
                </a:solidFill>
                <a:latin typeface="Times New Roman" panose="02020603050405020304" pitchFamily="18" charset="0"/>
                <a:cs typeface="Times New Roman" panose="02020603050405020304" pitchFamily="18" charset="0"/>
              </a:rPr>
              <a:t>A</a:t>
            </a:r>
            <a:r>
              <a:rPr lang="en-US" sz="2000" b="1" i="0" dirty="0">
                <a:solidFill>
                  <a:srgbClr val="202122"/>
                </a:solidFill>
                <a:effectLst/>
                <a:latin typeface="Times New Roman" panose="02020603050405020304" pitchFamily="18" charset="0"/>
                <a:cs typeface="Times New Roman" panose="02020603050405020304" pitchFamily="18" charset="0"/>
              </a:rPr>
              <a:t> self-attention mechanism</a:t>
            </a:r>
          </a:p>
          <a:p>
            <a:pPr marL="342900" indent="-342900">
              <a:buFont typeface="Wingdings" panose="05000000000000000000" pitchFamily="2" charset="2"/>
              <a:buChar char="q"/>
            </a:pPr>
            <a:r>
              <a:rPr lang="en-US" sz="2000" b="1" dirty="0">
                <a:solidFill>
                  <a:srgbClr val="202122"/>
                </a:solidFill>
                <a:latin typeface="Times New Roman" panose="02020603050405020304" pitchFamily="18" charset="0"/>
                <a:cs typeface="Times New Roman" panose="02020603050405020304" pitchFamily="18" charset="0"/>
              </a:rPr>
              <a:t>An</a:t>
            </a:r>
            <a:r>
              <a:rPr lang="en-US" sz="2000" b="1" i="0" dirty="0">
                <a:solidFill>
                  <a:srgbClr val="202122"/>
                </a:solidFill>
                <a:effectLst/>
                <a:latin typeface="Times New Roman" panose="02020603050405020304" pitchFamily="18" charset="0"/>
                <a:cs typeface="Times New Roman" panose="02020603050405020304" pitchFamily="18" charset="0"/>
              </a:rPr>
              <a:t> attention mechanism over the encodings</a:t>
            </a:r>
            <a:r>
              <a:rPr lang="en-US" sz="2000" b="1" dirty="0">
                <a:solidFill>
                  <a:srgbClr val="202122"/>
                </a:solidFill>
                <a:latin typeface="Times New Roman" panose="02020603050405020304" pitchFamily="18" charset="0"/>
                <a:cs typeface="Times New Roman" panose="02020603050405020304" pitchFamily="18" charset="0"/>
              </a:rPr>
              <a:t> </a:t>
            </a:r>
            <a:r>
              <a:rPr lang="en-US" sz="2000" b="1" i="0" dirty="0">
                <a:solidFill>
                  <a:srgbClr val="202122"/>
                </a:solidFill>
                <a:effectLst/>
                <a:latin typeface="Times New Roman" panose="02020603050405020304" pitchFamily="18" charset="0"/>
                <a:cs typeface="Times New Roman" panose="02020603050405020304" pitchFamily="18" charset="0"/>
              </a:rPr>
              <a:t>and </a:t>
            </a:r>
          </a:p>
          <a:p>
            <a:pPr marL="342900" indent="-342900">
              <a:buFont typeface="Wingdings" panose="05000000000000000000" pitchFamily="2" charset="2"/>
              <a:buChar char="q"/>
            </a:pPr>
            <a:r>
              <a:rPr lang="en-US" sz="2000" b="1" dirty="0">
                <a:solidFill>
                  <a:srgbClr val="202122"/>
                </a:solidFill>
                <a:latin typeface="Times New Roman" panose="02020603050405020304" pitchFamily="18" charset="0"/>
                <a:cs typeface="Times New Roman" panose="02020603050405020304" pitchFamily="18" charset="0"/>
              </a:rPr>
              <a:t>A</a:t>
            </a:r>
            <a:r>
              <a:rPr lang="en-US" sz="2000" b="1" i="0" dirty="0">
                <a:solidFill>
                  <a:srgbClr val="202122"/>
                </a:solidFill>
                <a:effectLst/>
                <a:latin typeface="Times New Roman" panose="02020603050405020304" pitchFamily="18" charset="0"/>
                <a:cs typeface="Times New Roman" panose="02020603050405020304" pitchFamily="18" charset="0"/>
              </a:rPr>
              <a:t> feed-forward neural network.</a:t>
            </a:r>
          </a:p>
          <a:p>
            <a:endParaRPr lang="en-US" sz="2000" b="0" i="0" dirty="0">
              <a:solidFill>
                <a:srgbClr val="202122"/>
              </a:solidFill>
              <a:effectLst/>
              <a:latin typeface="Times New Roman" panose="02020603050405020304" pitchFamily="18" charset="0"/>
              <a:cs typeface="Times New Roman" panose="02020603050405020304" pitchFamily="18" charset="0"/>
            </a:endParaRPr>
          </a:p>
          <a:p>
            <a:r>
              <a:rPr lang="en-US" sz="2000" b="0" i="0" dirty="0">
                <a:solidFill>
                  <a:srgbClr val="202122"/>
                </a:solidFill>
                <a:effectLst/>
                <a:latin typeface="Times New Roman" panose="02020603050405020304" pitchFamily="18" charset="0"/>
                <a:cs typeface="Times New Roman" panose="02020603050405020304" pitchFamily="18" charset="0"/>
              </a:rPr>
              <a:t>The decoder functions in a similar fashion to the encoder, but an additional attention mechanism is inserted which instead draws relevant information from the encodings generated by the encoders</a:t>
            </a:r>
            <a:endParaRPr lang="en-US" sz="2000" dirty="0">
              <a:latin typeface="Times New Roman" panose="02020603050405020304" pitchFamily="18" charset="0"/>
              <a:cs typeface="Times New Roman" panose="02020603050405020304" pitchFamily="18" charset="0"/>
            </a:endParaRPr>
          </a:p>
        </p:txBody>
      </p:sp>
      <p:pic>
        <p:nvPicPr>
          <p:cNvPr id="7" name="Content Placeholder 4">
            <a:extLst>
              <a:ext uri="{FF2B5EF4-FFF2-40B4-BE49-F238E27FC236}">
                <a16:creationId xmlns:a16="http://schemas.microsoft.com/office/drawing/2014/main" id="{C283F5E7-67A6-4A91-8F74-36A68A179C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6375"/>
          <a:stretch/>
        </p:blipFill>
        <p:spPr>
          <a:xfrm>
            <a:off x="6405121" y="3576203"/>
            <a:ext cx="4489712" cy="2657475"/>
          </a:xfrm>
        </p:spPr>
      </p:pic>
      <p:sp>
        <p:nvSpPr>
          <p:cNvPr id="2" name="Slide Number Placeholder 1">
            <a:extLst>
              <a:ext uri="{FF2B5EF4-FFF2-40B4-BE49-F238E27FC236}">
                <a16:creationId xmlns:a16="http://schemas.microsoft.com/office/drawing/2014/main" id="{18E7A57D-A49D-4D10-9F42-E8727B7925B5}"/>
              </a:ext>
            </a:extLst>
          </p:cNvPr>
          <p:cNvSpPr>
            <a:spLocks noGrp="1"/>
          </p:cNvSpPr>
          <p:nvPr>
            <p:ph type="sldNum" sz="quarter" idx="12"/>
          </p:nvPr>
        </p:nvSpPr>
        <p:spPr/>
        <p:txBody>
          <a:bodyPr/>
          <a:lstStyle/>
          <a:p>
            <a:fld id="{69E57DC2-970A-4B3E-BB1C-7A09969E49DF}" type="slidenum">
              <a:rPr lang="en-US" smtClean="0"/>
              <a:t>9</a:t>
            </a:fld>
            <a:endParaRPr lang="en-US" dirty="0"/>
          </a:p>
        </p:txBody>
      </p:sp>
    </p:spTree>
    <p:extLst>
      <p:ext uri="{BB962C8B-B14F-4D97-AF65-F5344CB8AC3E}">
        <p14:creationId xmlns:p14="http://schemas.microsoft.com/office/powerpoint/2010/main" val="328192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 calcmode="lin" valueType="num">
                                      <p:cBhvr>
                                        <p:cTn id="1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p:cTn id="21"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2" presetClass="emph" presetSubtype="0" fill="hold" nodeType="clickEffect">
                                  <p:stCondLst>
                                    <p:cond delay="0"/>
                                  </p:stCondLst>
                                  <p:childTnLst>
                                    <p:animRot by="120000">
                                      <p:cBhvr>
                                        <p:cTn id="27" dur="100" fill="hold">
                                          <p:stCondLst>
                                            <p:cond delay="0"/>
                                          </p:stCondLst>
                                        </p:cTn>
                                        <p:tgtEl>
                                          <p:spTgt spid="7"/>
                                        </p:tgtEl>
                                        <p:attrNameLst>
                                          <p:attrName>r</p:attrName>
                                        </p:attrNameLst>
                                      </p:cBhvr>
                                    </p:animRot>
                                    <p:animRot by="-240000">
                                      <p:cBhvr>
                                        <p:cTn id="28" dur="200" fill="hold">
                                          <p:stCondLst>
                                            <p:cond delay="200"/>
                                          </p:stCondLst>
                                        </p:cTn>
                                        <p:tgtEl>
                                          <p:spTgt spid="7"/>
                                        </p:tgtEl>
                                        <p:attrNameLst>
                                          <p:attrName>r</p:attrName>
                                        </p:attrNameLst>
                                      </p:cBhvr>
                                    </p:animRot>
                                    <p:animRot by="240000">
                                      <p:cBhvr>
                                        <p:cTn id="29" dur="200" fill="hold">
                                          <p:stCondLst>
                                            <p:cond delay="400"/>
                                          </p:stCondLst>
                                        </p:cTn>
                                        <p:tgtEl>
                                          <p:spTgt spid="7"/>
                                        </p:tgtEl>
                                        <p:attrNameLst>
                                          <p:attrName>r</p:attrName>
                                        </p:attrNameLst>
                                      </p:cBhvr>
                                    </p:animRot>
                                    <p:animRot by="-240000">
                                      <p:cBhvr>
                                        <p:cTn id="30" dur="200" fill="hold">
                                          <p:stCondLst>
                                            <p:cond delay="600"/>
                                          </p:stCondLst>
                                        </p:cTn>
                                        <p:tgtEl>
                                          <p:spTgt spid="7"/>
                                        </p:tgtEl>
                                        <p:attrNameLst>
                                          <p:attrName>r</p:attrName>
                                        </p:attrNameLst>
                                      </p:cBhvr>
                                    </p:animRot>
                                    <p:animRot by="120000">
                                      <p:cBhvr>
                                        <p:cTn id="31" dur="200" fill="hold">
                                          <p:stCondLst>
                                            <p:cond delay="800"/>
                                          </p:stCondLst>
                                        </p:cTn>
                                        <p:tgtEl>
                                          <p:spTgt spid="7"/>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6">
                                            <p:txEl>
                                              <p:pRg st="5" end="5"/>
                                            </p:txEl>
                                          </p:spTgt>
                                        </p:tgtEl>
                                        <p:attrNameLst>
                                          <p:attrName>style.visibility</p:attrName>
                                        </p:attrNameLst>
                                      </p:cBhvr>
                                      <p:to>
                                        <p:strVal val="visible"/>
                                      </p:to>
                                    </p:set>
                                    <p:anim calcmode="lin" valueType="num">
                                      <p:cBhvr>
                                        <p:cTn id="36"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{6237972F-C449-44BE-954B-3D3DFAE7A101}tf10001105</Template>
  <TotalTime>962</TotalTime>
  <Words>2510</Words>
  <Application>Microsoft Office PowerPoint</Application>
  <PresentationFormat>Widescreen</PresentationFormat>
  <Paragraphs>201</Paragraphs>
  <Slides>38</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Arial</vt:lpstr>
      <vt:lpstr>Bahnschrift</vt:lpstr>
      <vt:lpstr>Bahnschrift Light</vt:lpstr>
      <vt:lpstr>Calibri</vt:lpstr>
      <vt:lpstr>Century</vt:lpstr>
      <vt:lpstr>Franklin Gothic Book</vt:lpstr>
      <vt:lpstr>Helvetica</vt:lpstr>
      <vt:lpstr>Helvetica Neue</vt:lpstr>
      <vt:lpstr>Menlo</vt:lpstr>
      <vt:lpstr>Roboto</vt:lpstr>
      <vt:lpstr>Times New Roman</vt:lpstr>
      <vt:lpstr>Ubuntu</vt:lpstr>
      <vt:lpstr>Wingdings</vt:lpstr>
      <vt:lpstr>Crop</vt:lpstr>
      <vt:lpstr>Introduction </vt:lpstr>
      <vt:lpstr>Continue </vt:lpstr>
      <vt:lpstr>Continue </vt:lpstr>
      <vt:lpstr>Continue </vt:lpstr>
      <vt:lpstr>Architecture  </vt:lpstr>
      <vt:lpstr>Architecture  </vt:lpstr>
      <vt:lpstr>Architecture  </vt:lpstr>
      <vt:lpstr>Architecture  </vt:lpstr>
      <vt:lpstr>Architecture  </vt:lpstr>
      <vt:lpstr>Self Attention Mechanism in the Transformer   </vt:lpstr>
      <vt:lpstr>Self Attention Mechanism in the Transformer   </vt:lpstr>
      <vt:lpstr>Self Attention Mechanism in the Transformer   </vt:lpstr>
      <vt:lpstr>Self Attention Mechanism in the Transformer   </vt:lpstr>
      <vt:lpstr>Self Attention Mechanism in the Transformer   </vt:lpstr>
      <vt:lpstr>Self Attention Mechanism in the Transformer   </vt:lpstr>
      <vt:lpstr>Self Attention Mechanism in the Transformer   </vt:lpstr>
      <vt:lpstr>Self Attention Mechanism in the Transformer   </vt:lpstr>
      <vt:lpstr>Self Attention Mechanism in a nutshell    </vt:lpstr>
      <vt:lpstr>Self-attention sub-layer    </vt:lpstr>
      <vt:lpstr>Continue    </vt:lpstr>
      <vt:lpstr>Continue    </vt:lpstr>
      <vt:lpstr>Continue    </vt:lpstr>
      <vt:lpstr>Position-wise Feed-Forward Networks     </vt:lpstr>
      <vt:lpstr>Positional Encoding      </vt:lpstr>
      <vt:lpstr> Decoder’s Masked Multi-Head Attention </vt:lpstr>
      <vt:lpstr>Decoder’s linear layer and softmax </vt:lpstr>
      <vt:lpstr>The Final Linear and Softmax Layer </vt:lpstr>
      <vt:lpstr>Recent Works </vt:lpstr>
      <vt:lpstr>Recent Works </vt:lpstr>
      <vt:lpstr>Difference with CNN </vt:lpstr>
      <vt:lpstr>Difference with CNN </vt:lpstr>
      <vt:lpstr>Example of Its Usage </vt:lpstr>
      <vt:lpstr>Transformer in Information Retrieval</vt:lpstr>
      <vt:lpstr>BERT</vt:lpstr>
      <vt:lpstr>BERT</vt:lpstr>
      <vt:lpstr>Transformer for Text Generation(GPT)</vt:lpstr>
      <vt:lpstr>Text Generation(Markov Transformer)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CSE425 Transformer</dc:title>
  <dc:creator>Arifuzzaman Munaf</dc:creator>
  <cp:lastModifiedBy>Nibraz Khan</cp:lastModifiedBy>
  <cp:revision>82</cp:revision>
  <dcterms:created xsi:type="dcterms:W3CDTF">2020-12-21T19:03:13Z</dcterms:created>
  <dcterms:modified xsi:type="dcterms:W3CDTF">2021-10-29T06:49:17Z</dcterms:modified>
</cp:coreProperties>
</file>